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9" r:id="rId5"/>
    <p:sldMasterId id="2147483691" r:id="rId6"/>
    <p:sldMasterId id="2147483703" r:id="rId7"/>
  </p:sldMasterIdLst>
  <p:notesMasterIdLst>
    <p:notesMasterId r:id="rId74"/>
  </p:notesMasterIdLst>
  <p:sldIdLst>
    <p:sldId id="257" r:id="rId8"/>
    <p:sldId id="259" r:id="rId9"/>
    <p:sldId id="258" r:id="rId10"/>
    <p:sldId id="347" r:id="rId11"/>
    <p:sldId id="310" r:id="rId12"/>
    <p:sldId id="291" r:id="rId13"/>
    <p:sldId id="328" r:id="rId14"/>
    <p:sldId id="439" r:id="rId15"/>
    <p:sldId id="1664" r:id="rId16"/>
    <p:sldId id="1564" r:id="rId17"/>
    <p:sldId id="1842" r:id="rId18"/>
    <p:sldId id="1591" r:id="rId19"/>
    <p:sldId id="1674" r:id="rId20"/>
    <p:sldId id="1809" r:id="rId21"/>
    <p:sldId id="1479" r:id="rId22"/>
    <p:sldId id="1844" r:id="rId23"/>
    <p:sldId id="1259" r:id="rId24"/>
    <p:sldId id="1852" r:id="rId25"/>
    <p:sldId id="1673" r:id="rId26"/>
    <p:sldId id="1820" r:id="rId27"/>
    <p:sldId id="1814" r:id="rId28"/>
    <p:sldId id="1492" r:id="rId29"/>
    <p:sldId id="1846" r:id="rId30"/>
    <p:sldId id="1821" r:id="rId31"/>
    <p:sldId id="1836" r:id="rId32"/>
    <p:sldId id="1805" r:id="rId33"/>
    <p:sldId id="1799" r:id="rId34"/>
    <p:sldId id="1853" r:id="rId35"/>
    <p:sldId id="1854" r:id="rId36"/>
    <p:sldId id="1275" r:id="rId37"/>
    <p:sldId id="1731" r:id="rId38"/>
    <p:sldId id="1683" r:id="rId39"/>
    <p:sldId id="1815" r:id="rId40"/>
    <p:sldId id="1760" r:id="rId41"/>
    <p:sldId id="1667" r:id="rId42"/>
    <p:sldId id="552" r:id="rId43"/>
    <p:sldId id="518" r:id="rId44"/>
    <p:sldId id="1860" r:id="rId45"/>
    <p:sldId id="1861" r:id="rId46"/>
    <p:sldId id="1828" r:id="rId47"/>
    <p:sldId id="1690" r:id="rId48"/>
    <p:sldId id="1834" r:id="rId49"/>
    <p:sldId id="351" r:id="rId50"/>
    <p:sldId id="1856" r:id="rId51"/>
    <p:sldId id="1857" r:id="rId52"/>
    <p:sldId id="1858" r:id="rId53"/>
    <p:sldId id="1859" r:id="rId54"/>
    <p:sldId id="262" r:id="rId55"/>
    <p:sldId id="261" r:id="rId56"/>
    <p:sldId id="264" r:id="rId57"/>
    <p:sldId id="265" r:id="rId58"/>
    <p:sldId id="263" r:id="rId59"/>
    <p:sldId id="256" r:id="rId60"/>
    <p:sldId id="1862" r:id="rId61"/>
    <p:sldId id="1863" r:id="rId62"/>
    <p:sldId id="1864" r:id="rId63"/>
    <p:sldId id="1865" r:id="rId64"/>
    <p:sldId id="1866" r:id="rId65"/>
    <p:sldId id="1867" r:id="rId66"/>
    <p:sldId id="1868" r:id="rId67"/>
    <p:sldId id="1869" r:id="rId68"/>
    <p:sldId id="268" r:id="rId69"/>
    <p:sldId id="1870" r:id="rId70"/>
    <p:sldId id="266" r:id="rId71"/>
    <p:sldId id="267" r:id="rId72"/>
    <p:sldId id="269"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01FB4-7F3B-4E80-8487-C98047A35545}" v="14" dt="2022-05-10T05:15:04.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1" d="100"/>
          <a:sy n="41" d="100"/>
        </p:scale>
        <p:origin x="869" y="38"/>
      </p:cViewPr>
      <p:guideLst/>
    </p:cSldViewPr>
  </p:slideViewPr>
  <p:notesTextViewPr>
    <p:cViewPr>
      <p:scale>
        <a:sx n="1" d="1"/>
        <a:sy n="1" d="1"/>
      </p:scale>
      <p:origin x="0" y="0"/>
    </p:cViewPr>
  </p:notesTextViewPr>
  <p:notesViewPr>
    <p:cSldViewPr snapToGrid="0">
      <p:cViewPr>
        <p:scale>
          <a:sx n="110" d="100"/>
          <a:sy n="110" d="100"/>
        </p:scale>
        <p:origin x="2304" y="-49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uger\Desktop\CUR\Gen.%20Alpha\Skrivning\Trivsel\Data%20overblik%20-%20Alpha,%20trivs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uger\Desktop\Kopi%20af%20Fra%20Klubm&#229;ling%20-%20for&#230;ld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Regneark!$O$641</c:f>
              <c:strCache>
                <c:ptCount val="1"/>
                <c:pt idx="0">
                  <c:v>Barn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Regneark!$N$642:$N$645</c:f>
              <c:strCache>
                <c:ptCount val="4"/>
                <c:pt idx="0">
                  <c:v>Ofte</c:v>
                </c:pt>
                <c:pt idx="1">
                  <c:v>Nogle gange</c:v>
                </c:pt>
                <c:pt idx="2">
                  <c:v>sjældent</c:v>
                </c:pt>
                <c:pt idx="3">
                  <c:v>Aldrig</c:v>
                </c:pt>
              </c:strCache>
            </c:strRef>
          </c:cat>
          <c:val>
            <c:numRef>
              <c:f>Regneark!$O$642:$O$645</c:f>
              <c:numCache>
                <c:formatCode>General</c:formatCode>
                <c:ptCount val="4"/>
                <c:pt idx="0">
                  <c:v>18.899999999999999</c:v>
                </c:pt>
                <c:pt idx="1">
                  <c:v>46</c:v>
                </c:pt>
                <c:pt idx="2">
                  <c:v>21</c:v>
                </c:pt>
                <c:pt idx="3">
                  <c:v>14</c:v>
                </c:pt>
              </c:numCache>
            </c:numRef>
          </c:val>
          <c:extLst>
            <c:ext xmlns:c16="http://schemas.microsoft.com/office/drawing/2014/chart" uri="{C3380CC4-5D6E-409C-BE32-E72D297353CC}">
              <c16:uniqueId val="{00000000-1FD6-4065-99B0-271C1ED16936}"/>
            </c:ext>
          </c:extLst>
        </c:ser>
        <c:ser>
          <c:idx val="1"/>
          <c:order val="1"/>
          <c:tx>
            <c:strRef>
              <c:f>Regneark!$P$641</c:f>
              <c:strCache>
                <c:ptCount val="1"/>
                <c:pt idx="0">
                  <c:v>Forældre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Regneark!$N$642:$N$645</c:f>
              <c:strCache>
                <c:ptCount val="4"/>
                <c:pt idx="0">
                  <c:v>Ofte</c:v>
                </c:pt>
                <c:pt idx="1">
                  <c:v>Nogle gange</c:v>
                </c:pt>
                <c:pt idx="2">
                  <c:v>sjældent</c:v>
                </c:pt>
                <c:pt idx="3">
                  <c:v>Aldrig</c:v>
                </c:pt>
              </c:strCache>
            </c:strRef>
          </c:cat>
          <c:val>
            <c:numRef>
              <c:f>Regneark!$P$642:$P$645</c:f>
              <c:numCache>
                <c:formatCode>General</c:formatCode>
                <c:ptCount val="4"/>
                <c:pt idx="0">
                  <c:v>59.5</c:v>
                </c:pt>
                <c:pt idx="1">
                  <c:v>38.5</c:v>
                </c:pt>
                <c:pt idx="2">
                  <c:v>2</c:v>
                </c:pt>
                <c:pt idx="3">
                  <c:v>0</c:v>
                </c:pt>
              </c:numCache>
            </c:numRef>
          </c:val>
          <c:extLst>
            <c:ext xmlns:c16="http://schemas.microsoft.com/office/drawing/2014/chart" uri="{C3380CC4-5D6E-409C-BE32-E72D297353CC}">
              <c16:uniqueId val="{00000001-1FD6-4065-99B0-271C1ED16936}"/>
            </c:ext>
          </c:extLst>
        </c:ser>
        <c:dLbls>
          <c:showLegendKey val="0"/>
          <c:showVal val="0"/>
          <c:showCatName val="0"/>
          <c:showSerName val="0"/>
          <c:showPercent val="0"/>
          <c:showBubbleSize val="0"/>
        </c:dLbls>
        <c:gapWidth val="219"/>
        <c:overlap val="-27"/>
        <c:axId val="2119220232"/>
        <c:axId val="-2120321976"/>
      </c:barChart>
      <c:catAx>
        <c:axId val="211922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20321976"/>
        <c:crosses val="autoZero"/>
        <c:auto val="1"/>
        <c:lblAlgn val="ctr"/>
        <c:lblOffset val="100"/>
        <c:noMultiLvlLbl val="0"/>
      </c:catAx>
      <c:valAx>
        <c:axId val="-2120321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922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'Samlet procent'!$A$35:$A$37</c:f>
              <c:strCache>
                <c:ptCount val="3"/>
                <c:pt idx="0">
                  <c:v>At der er voksne, mit barn kan tale med</c:v>
                </c:pt>
                <c:pt idx="1">
                  <c:v>At de voksne tager initiativ til samtaler som mit barn syntes er vigtigt</c:v>
                </c:pt>
                <c:pt idx="2">
                  <c:v>At de tager initiativ til samtale om ”vigtige” temaer som kropsidealer, trivsel, SoMe m.v.</c:v>
                </c:pt>
              </c:strCache>
            </c:strRef>
          </c:cat>
          <c:val>
            <c:numRef>
              <c:f>'Samlet procent'!$B$35:$B$37</c:f>
              <c:numCache>
                <c:formatCode>0%</c:formatCode>
                <c:ptCount val="3"/>
                <c:pt idx="0">
                  <c:v>0.89</c:v>
                </c:pt>
                <c:pt idx="1">
                  <c:v>0.77</c:v>
                </c:pt>
                <c:pt idx="2">
                  <c:v>0.72</c:v>
                </c:pt>
              </c:numCache>
            </c:numRef>
          </c:val>
          <c:extLst>
            <c:ext xmlns:c16="http://schemas.microsoft.com/office/drawing/2014/chart" uri="{C3380CC4-5D6E-409C-BE32-E72D297353CC}">
              <c16:uniqueId val="{00000000-078D-4FED-B082-3A819DC3FF96}"/>
            </c:ext>
          </c:extLst>
        </c:ser>
        <c:dLbls>
          <c:showLegendKey val="0"/>
          <c:showVal val="0"/>
          <c:showCatName val="0"/>
          <c:showSerName val="0"/>
          <c:showPercent val="0"/>
          <c:showBubbleSize val="0"/>
        </c:dLbls>
        <c:gapWidth val="219"/>
        <c:overlap val="-27"/>
        <c:axId val="-2119527880"/>
        <c:axId val="2124326008"/>
      </c:barChart>
      <c:catAx>
        <c:axId val="-211952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24326008"/>
        <c:crosses val="autoZero"/>
        <c:auto val="1"/>
        <c:lblAlgn val="ctr"/>
        <c:lblOffset val="100"/>
        <c:noMultiLvlLbl val="0"/>
      </c:catAx>
      <c:valAx>
        <c:axId val="2124326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11952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486B9-ADD9-4CF1-872E-F8406302740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a-DK"/>
        </a:p>
      </dgm:t>
    </dgm:pt>
    <dgm:pt modelId="{7D1E08DD-93C6-4051-81C1-E020D9A0F45E}">
      <dgm:prSet phldrT="[Tekst]" phldr="1" custT="1"/>
      <dgm:spPr/>
      <dgm:t>
        <a:bodyPr/>
        <a:lstStyle/>
        <a:p>
          <a:endParaRPr lang="da-DK" sz="3200"/>
        </a:p>
      </dgm:t>
    </dgm:pt>
    <dgm:pt modelId="{B6F5F9F1-232F-4303-9146-70B66096CB99}" type="parTrans" cxnId="{08016F77-8D74-4805-9586-7AEE98862EDB}">
      <dgm:prSet/>
      <dgm:spPr/>
      <dgm:t>
        <a:bodyPr/>
        <a:lstStyle/>
        <a:p>
          <a:endParaRPr lang="da-DK" sz="2800"/>
        </a:p>
      </dgm:t>
    </dgm:pt>
    <dgm:pt modelId="{3EBE7DFF-8790-4CDB-A6A6-543BA5F62CD5}" type="sibTrans" cxnId="{08016F77-8D74-4805-9586-7AEE98862EDB}">
      <dgm:prSet/>
      <dgm:spPr/>
      <dgm:t>
        <a:bodyPr/>
        <a:lstStyle/>
        <a:p>
          <a:endParaRPr lang="da-DK" sz="2800"/>
        </a:p>
      </dgm:t>
    </dgm:pt>
    <dgm:pt modelId="{B13D07AF-491D-422E-9676-CF334A9F6F49}">
      <dgm:prSet phldrT="[Tekst]" custT="1"/>
      <dgm:spPr>
        <a:noFill/>
        <a:ln w="38100">
          <a:solidFill>
            <a:srgbClr val="EE897E"/>
          </a:solidFill>
        </a:ln>
      </dgm:spPr>
      <dgm:t>
        <a:bodyPr lIns="0" tIns="0" rIns="0" bIns="0"/>
        <a:lstStyle/>
        <a:p>
          <a:r>
            <a:rPr lang="da-DK" sz="1400" dirty="0">
              <a:solidFill>
                <a:schemeClr val="bg1"/>
              </a:solidFill>
              <a:latin typeface="Gill Sans MT" panose="020B0502020104020203" pitchFamily="34" charset="0"/>
            </a:rPr>
            <a:t>Hyper-</a:t>
          </a:r>
          <a:r>
            <a:rPr lang="da-DK" sz="1400" dirty="0" err="1">
              <a:solidFill>
                <a:schemeClr val="bg1"/>
              </a:solidFill>
              <a:latin typeface="Gill Sans MT" panose="020B0502020104020203" pitchFamily="34" charset="0"/>
            </a:rPr>
            <a:t>individuali</a:t>
          </a:r>
          <a:r>
            <a:rPr lang="da-DK" sz="1400" dirty="0">
              <a:solidFill>
                <a:schemeClr val="bg1"/>
              </a:solidFill>
              <a:latin typeface="Gill Sans MT" panose="020B0502020104020203" pitchFamily="34" charset="0"/>
            </a:rPr>
            <a:t>-</a:t>
          </a:r>
          <a:r>
            <a:rPr lang="da-DK" sz="1400" dirty="0" err="1">
              <a:solidFill>
                <a:schemeClr val="bg1"/>
              </a:solidFill>
              <a:latin typeface="Gill Sans MT" panose="020B0502020104020203" pitchFamily="34" charset="0"/>
            </a:rPr>
            <a:t>sering</a:t>
          </a:r>
          <a:r>
            <a:rPr lang="da-DK" sz="1400" dirty="0">
              <a:solidFill>
                <a:schemeClr val="bg1"/>
              </a:solidFill>
              <a:latin typeface="Gill Sans MT" panose="020B0502020104020203" pitchFamily="34" charset="0"/>
            </a:rPr>
            <a:t> </a:t>
          </a:r>
        </a:p>
      </dgm:t>
    </dgm:pt>
    <dgm:pt modelId="{72DB2062-9870-444F-9B85-10563B357524}" type="parTrans" cxnId="{2A87B87A-47AB-4E9A-AEB8-54D0E6897DD1}">
      <dgm:prSet custT="1"/>
      <dgm:spPr/>
      <dgm:t>
        <a:bodyPr/>
        <a:lstStyle/>
        <a:p>
          <a:endParaRPr lang="da-DK" sz="3200"/>
        </a:p>
      </dgm:t>
    </dgm:pt>
    <dgm:pt modelId="{D48DF0F0-7D57-4FEC-B4A8-FA56D5446E70}" type="sibTrans" cxnId="{2A87B87A-47AB-4E9A-AEB8-54D0E6897DD1}">
      <dgm:prSet/>
      <dgm:spPr/>
      <dgm:t>
        <a:bodyPr/>
        <a:lstStyle/>
        <a:p>
          <a:endParaRPr lang="da-DK" sz="2800"/>
        </a:p>
      </dgm:t>
    </dgm:pt>
    <dgm:pt modelId="{D7446B2D-1EB5-436F-AE16-70CD595FCD1C}">
      <dgm:prSet phldrT="[Tekst]"/>
      <dgm:spPr/>
      <dgm:t>
        <a:bodyPr/>
        <a:lstStyle/>
        <a:p>
          <a:endParaRPr lang="da-DK" sz="2800" dirty="0"/>
        </a:p>
      </dgm:t>
    </dgm:pt>
    <dgm:pt modelId="{C63F7A6D-FBF1-4B2B-9A75-2DF7925F72F7}" type="parTrans" cxnId="{FD10716C-12C4-4FAE-A8B4-644479865198}">
      <dgm:prSet/>
      <dgm:spPr/>
      <dgm:t>
        <a:bodyPr/>
        <a:lstStyle/>
        <a:p>
          <a:endParaRPr lang="da-DK" sz="2800"/>
        </a:p>
      </dgm:t>
    </dgm:pt>
    <dgm:pt modelId="{4EBB82C9-6A00-4E76-9DBA-9520BE9F33B5}" type="sibTrans" cxnId="{FD10716C-12C4-4FAE-A8B4-644479865198}">
      <dgm:prSet/>
      <dgm:spPr/>
      <dgm:t>
        <a:bodyPr/>
        <a:lstStyle/>
        <a:p>
          <a:endParaRPr lang="da-DK" sz="2800"/>
        </a:p>
      </dgm:t>
    </dgm:pt>
    <dgm:pt modelId="{322547F7-456A-4D96-BD81-AEE14423209A}">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Eskalerende acceleration </a:t>
          </a:r>
        </a:p>
      </dgm:t>
    </dgm:pt>
    <dgm:pt modelId="{E328B7D3-1641-4981-BFEF-AA7F48259953}" type="parTrans" cxnId="{AB7761AE-A0FC-4D63-B6BD-F8B4065B9319}">
      <dgm:prSet custT="1"/>
      <dgm:spPr/>
      <dgm:t>
        <a:bodyPr/>
        <a:lstStyle/>
        <a:p>
          <a:endParaRPr lang="da-DK" sz="3200"/>
        </a:p>
      </dgm:t>
    </dgm:pt>
    <dgm:pt modelId="{B3DD3397-A65F-4421-B218-F530188C01C6}" type="sibTrans" cxnId="{AB7761AE-A0FC-4D63-B6BD-F8B4065B9319}">
      <dgm:prSet/>
      <dgm:spPr/>
      <dgm:t>
        <a:bodyPr/>
        <a:lstStyle/>
        <a:p>
          <a:endParaRPr lang="da-DK" sz="2800"/>
        </a:p>
      </dgm:t>
    </dgm:pt>
    <dgm:pt modelId="{EEB0AE25-2ADC-4FE6-98FD-EC75CFF9934C}">
      <dgm:prSet custT="1"/>
      <dgm:spPr>
        <a:noFill/>
        <a:ln w="38100">
          <a:solidFill>
            <a:srgbClr val="EE897E"/>
          </a:solidFill>
        </a:ln>
      </dgm:spPr>
      <dgm:t>
        <a:bodyPr lIns="0" tIns="0" rIns="0" bIns="0"/>
        <a:lstStyle/>
        <a:p>
          <a:r>
            <a:rPr lang="da-DK" sz="1600" dirty="0" err="1">
              <a:solidFill>
                <a:schemeClr val="bg1"/>
              </a:solidFill>
              <a:latin typeface="Gill Sans MT" panose="020B0502020104020203" pitchFamily="34" charset="0"/>
            </a:rPr>
            <a:t>Psykologi-sering</a:t>
          </a:r>
          <a:r>
            <a:rPr lang="da-DK" sz="1600" dirty="0">
              <a:solidFill>
                <a:schemeClr val="bg1"/>
              </a:solidFill>
              <a:latin typeface="Gill Sans MT" panose="020B0502020104020203" pitchFamily="34" charset="0"/>
            </a:rPr>
            <a:t> </a:t>
          </a:r>
        </a:p>
      </dgm:t>
    </dgm:pt>
    <dgm:pt modelId="{F8757466-8265-4768-8D97-C7AC2F96AB32}" type="parTrans" cxnId="{8E08E835-3B3D-496D-B1E5-386D50E727E6}">
      <dgm:prSet custT="1"/>
      <dgm:spPr/>
      <dgm:t>
        <a:bodyPr/>
        <a:lstStyle/>
        <a:p>
          <a:endParaRPr lang="da-DK" sz="3200"/>
        </a:p>
      </dgm:t>
    </dgm:pt>
    <dgm:pt modelId="{EF27D1BA-884D-4693-895E-B85395782EAB}" type="sibTrans" cxnId="{8E08E835-3B3D-496D-B1E5-386D50E727E6}">
      <dgm:prSet/>
      <dgm:spPr/>
      <dgm:t>
        <a:bodyPr/>
        <a:lstStyle/>
        <a:p>
          <a:endParaRPr lang="da-DK" sz="2800"/>
        </a:p>
      </dgm:t>
    </dgm:pt>
    <dgm:pt modelId="{E4AEC265-14D4-4BF0-848D-96E36EF72E08}">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Præstations- og perfekt-</a:t>
          </a:r>
          <a:r>
            <a:rPr lang="da-DK" sz="1200" dirty="0" err="1">
              <a:solidFill>
                <a:schemeClr val="bg1"/>
              </a:solidFill>
              <a:latin typeface="Gill Sans MT" panose="020B0502020104020203" pitchFamily="34" charset="0"/>
            </a:rPr>
            <a:t>hedskultur</a:t>
          </a:r>
          <a:endParaRPr lang="da-DK" sz="1200" dirty="0">
            <a:solidFill>
              <a:schemeClr val="bg1"/>
            </a:solidFill>
            <a:latin typeface="Gill Sans MT" panose="020B0502020104020203" pitchFamily="34" charset="0"/>
          </a:endParaRPr>
        </a:p>
      </dgm:t>
    </dgm:pt>
    <dgm:pt modelId="{1CC9B116-3C6A-4178-873A-8FEADE4A66DC}" type="parTrans" cxnId="{4BFB67EB-7349-4DCD-99D7-DBEE199D7B0D}">
      <dgm:prSet custT="1"/>
      <dgm:spPr/>
      <dgm:t>
        <a:bodyPr/>
        <a:lstStyle/>
        <a:p>
          <a:endParaRPr lang="da-DK" sz="3200"/>
        </a:p>
      </dgm:t>
    </dgm:pt>
    <dgm:pt modelId="{9439010F-7EDF-4059-A020-C7EC22FDCB11}" type="sibTrans" cxnId="{4BFB67EB-7349-4DCD-99D7-DBEE199D7B0D}">
      <dgm:prSet/>
      <dgm:spPr/>
      <dgm:t>
        <a:bodyPr/>
        <a:lstStyle/>
        <a:p>
          <a:endParaRPr lang="da-DK" sz="2800"/>
        </a:p>
      </dgm:t>
    </dgm:pt>
    <dgm:pt modelId="{6703F534-F6C9-44F4-9DE2-0056A637E9F6}">
      <dgm:prSet custT="1"/>
      <dgm:spPr>
        <a:noFill/>
        <a:ln w="38100">
          <a:solidFill>
            <a:srgbClr val="EE897E"/>
          </a:solidFill>
        </a:ln>
      </dgm:spPr>
      <dgm:t>
        <a:bodyPr lIns="0" tIns="0" rIns="0" bIns="0"/>
        <a:lstStyle/>
        <a:p>
          <a:r>
            <a:rPr lang="da-DK" sz="1600" dirty="0">
              <a:solidFill>
                <a:schemeClr val="bg1"/>
              </a:solidFill>
              <a:latin typeface="Gill Sans MT" panose="020B0502020104020203" pitchFamily="34" charset="0"/>
            </a:rPr>
            <a:t>Krop og sundhed</a:t>
          </a:r>
        </a:p>
      </dgm:t>
    </dgm:pt>
    <dgm:pt modelId="{70FBDECE-47EF-4799-855D-2DD39FD9F767}" type="parTrans" cxnId="{65C93E55-FDF2-4B77-BDAE-FDFD6E7BC20C}">
      <dgm:prSet custT="1"/>
      <dgm:spPr/>
      <dgm:t>
        <a:bodyPr/>
        <a:lstStyle/>
        <a:p>
          <a:endParaRPr lang="da-DK" sz="3200"/>
        </a:p>
      </dgm:t>
    </dgm:pt>
    <dgm:pt modelId="{FA666860-3849-4775-B385-CEFDBFD563F8}" type="sibTrans" cxnId="{65C93E55-FDF2-4B77-BDAE-FDFD6E7BC20C}">
      <dgm:prSet/>
      <dgm:spPr/>
      <dgm:t>
        <a:bodyPr/>
        <a:lstStyle/>
        <a:p>
          <a:endParaRPr lang="da-DK" sz="2800"/>
        </a:p>
      </dgm:t>
    </dgm:pt>
    <dgm:pt modelId="{5FF8DC61-0BBF-44A2-AFF6-3075E5C66946}">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Klima og </a:t>
          </a:r>
          <a:r>
            <a:rPr lang="da-DK" sz="1200" dirty="0" err="1">
              <a:solidFill>
                <a:schemeClr val="bg1"/>
              </a:solidFill>
              <a:latin typeface="Gill Sans MT" panose="020B0502020104020203" pitchFamily="34" charset="0"/>
            </a:rPr>
            <a:t>bæredyghed</a:t>
          </a:r>
          <a:endParaRPr lang="da-DK" sz="1200" dirty="0">
            <a:solidFill>
              <a:schemeClr val="bg1"/>
            </a:solidFill>
            <a:latin typeface="Gill Sans MT" panose="020B0502020104020203" pitchFamily="34" charset="0"/>
          </a:endParaRPr>
        </a:p>
      </dgm:t>
    </dgm:pt>
    <dgm:pt modelId="{7C389980-95B1-41FD-9CCB-3FF9581C4AB6}" type="parTrans" cxnId="{08687560-8952-49A2-B8F2-4F35FBF95D1A}">
      <dgm:prSet custT="1"/>
      <dgm:spPr/>
      <dgm:t>
        <a:bodyPr/>
        <a:lstStyle/>
        <a:p>
          <a:endParaRPr lang="da-DK" sz="3200"/>
        </a:p>
      </dgm:t>
    </dgm:pt>
    <dgm:pt modelId="{EEE9E2F9-A1D5-4560-B9BA-F0BBCFB31A7A}" type="sibTrans" cxnId="{08687560-8952-49A2-B8F2-4F35FBF95D1A}">
      <dgm:prSet/>
      <dgm:spPr/>
      <dgm:t>
        <a:bodyPr/>
        <a:lstStyle/>
        <a:p>
          <a:endParaRPr lang="da-DK" sz="2800"/>
        </a:p>
      </dgm:t>
    </dgm:pt>
    <dgm:pt modelId="{04E40781-7545-4E79-95A4-0912D7DFE223}">
      <dgm:prSet custT="1"/>
      <dgm:spPr>
        <a:noFill/>
        <a:ln w="38100">
          <a:solidFill>
            <a:srgbClr val="EE897E"/>
          </a:solidFill>
        </a:ln>
      </dgm:spPr>
      <dgm:t>
        <a:bodyPr lIns="0" tIns="0" rIns="0" bIns="0"/>
        <a:lstStyle/>
        <a:p>
          <a:r>
            <a:rPr lang="da-DK" sz="1100" dirty="0">
              <a:solidFill>
                <a:schemeClr val="bg1"/>
              </a:solidFill>
              <a:latin typeface="Gill Sans MT" panose="020B0502020104020203" pitchFamily="34" charset="0"/>
            </a:rPr>
            <a:t>Globalisering</a:t>
          </a:r>
        </a:p>
      </dgm:t>
    </dgm:pt>
    <dgm:pt modelId="{AA9F617F-4376-40BD-BBF6-8F3CD3F4F105}" type="parTrans" cxnId="{D16F2742-5BE1-48FC-B56A-50764F2262EA}">
      <dgm:prSet custT="1"/>
      <dgm:spPr/>
      <dgm:t>
        <a:bodyPr/>
        <a:lstStyle/>
        <a:p>
          <a:endParaRPr lang="da-DK" sz="3200"/>
        </a:p>
      </dgm:t>
    </dgm:pt>
    <dgm:pt modelId="{61EDC596-CD2C-4D35-A519-DC3E59BCB5E4}" type="sibTrans" cxnId="{D16F2742-5BE1-48FC-B56A-50764F2262EA}">
      <dgm:prSet/>
      <dgm:spPr/>
      <dgm:t>
        <a:bodyPr/>
        <a:lstStyle/>
        <a:p>
          <a:endParaRPr lang="da-DK" sz="2800"/>
        </a:p>
      </dgm:t>
    </dgm:pt>
    <dgm:pt modelId="{F49ECB9A-3287-49DA-A6CD-01D5EC6A60FC}">
      <dgm:prSet custT="1"/>
      <dgm:spPr>
        <a:noFill/>
        <a:ln w="38100">
          <a:solidFill>
            <a:srgbClr val="EE897E"/>
          </a:solidFill>
        </a:ln>
      </dgm:spPr>
      <dgm:t>
        <a:bodyPr lIns="0" tIns="0" rIns="0" bIns="0"/>
        <a:lstStyle/>
        <a:p>
          <a:r>
            <a:rPr lang="da-DK" sz="1200" dirty="0">
              <a:solidFill>
                <a:schemeClr val="bg1"/>
              </a:solidFill>
              <a:latin typeface="Gill Sans MT" panose="020B0502020104020203" pitchFamily="34" charset="0"/>
            </a:rPr>
            <a:t>Teknologisk udvikling</a:t>
          </a:r>
        </a:p>
      </dgm:t>
    </dgm:pt>
    <dgm:pt modelId="{1390A841-08B1-4E51-B29E-6BB3A7FDBEF4}" type="parTrans" cxnId="{12AD2A35-9288-49E8-9AD6-B223658A1C48}">
      <dgm:prSet custT="1"/>
      <dgm:spPr/>
      <dgm:t>
        <a:bodyPr/>
        <a:lstStyle/>
        <a:p>
          <a:endParaRPr lang="da-DK" sz="3200"/>
        </a:p>
      </dgm:t>
    </dgm:pt>
    <dgm:pt modelId="{6EF4F3BC-6107-4937-B8FE-6F237D72A99D}" type="sibTrans" cxnId="{12AD2A35-9288-49E8-9AD6-B223658A1C48}">
      <dgm:prSet/>
      <dgm:spPr/>
      <dgm:t>
        <a:bodyPr/>
        <a:lstStyle/>
        <a:p>
          <a:endParaRPr lang="da-DK" sz="2800"/>
        </a:p>
      </dgm:t>
    </dgm:pt>
    <dgm:pt modelId="{7DFFCD78-8F1B-4746-89AA-161694580038}">
      <dgm:prSet custT="1"/>
      <dgm:spPr>
        <a:noFill/>
        <a:ln w="38100">
          <a:solidFill>
            <a:srgbClr val="EE897E"/>
          </a:solidFill>
        </a:ln>
      </dgm:spPr>
      <dgm:t>
        <a:bodyPr lIns="0" tIns="0" rIns="0" bIns="0"/>
        <a:lstStyle/>
        <a:p>
          <a:r>
            <a:rPr lang="da-DK" sz="1100" dirty="0">
              <a:solidFill>
                <a:schemeClr val="bg1"/>
              </a:solidFill>
              <a:latin typeface="Gill Sans MT" panose="020B0502020104020203" pitchFamily="34" charset="0"/>
            </a:rPr>
            <a:t>Kompleksitet</a:t>
          </a:r>
        </a:p>
      </dgm:t>
    </dgm:pt>
    <dgm:pt modelId="{C6051721-96D4-4391-9476-CC40289178BA}" type="parTrans" cxnId="{F24A2791-0398-4E6A-B338-C407E4B50445}">
      <dgm:prSet custT="1"/>
      <dgm:spPr/>
      <dgm:t>
        <a:bodyPr/>
        <a:lstStyle/>
        <a:p>
          <a:endParaRPr lang="da-DK" sz="3200"/>
        </a:p>
      </dgm:t>
    </dgm:pt>
    <dgm:pt modelId="{2D0D8967-76B8-4CD7-A38F-143201901E39}" type="sibTrans" cxnId="{F24A2791-0398-4E6A-B338-C407E4B50445}">
      <dgm:prSet/>
      <dgm:spPr/>
      <dgm:t>
        <a:bodyPr/>
        <a:lstStyle/>
        <a:p>
          <a:endParaRPr lang="da-DK" sz="2800"/>
        </a:p>
      </dgm:t>
    </dgm:pt>
    <dgm:pt modelId="{3E0A5C79-F032-4A0F-A3C5-BD0810D21249}">
      <dgm:prSet custT="1"/>
      <dgm:spPr>
        <a:noFill/>
        <a:ln w="38100">
          <a:solidFill>
            <a:srgbClr val="EE897E"/>
          </a:solidFill>
        </a:ln>
      </dgm:spPr>
      <dgm:t>
        <a:bodyPr lIns="0" tIns="0" rIns="0" bIns="0"/>
        <a:lstStyle/>
        <a:p>
          <a:r>
            <a:rPr lang="da-DK" sz="1600" dirty="0">
              <a:solidFill>
                <a:schemeClr val="bg1"/>
              </a:solidFill>
              <a:latin typeface="Gill Sans MT" panose="020B0502020104020203" pitchFamily="34" charset="0"/>
            </a:rPr>
            <a:t>Videns- og netværks-samfund</a:t>
          </a:r>
        </a:p>
      </dgm:t>
    </dgm:pt>
    <dgm:pt modelId="{D34BACE1-CB65-42B8-BBC8-8E39B0EE7E1E}" type="parTrans" cxnId="{A57FF10D-044D-4FD5-8BB2-ACFFD39450EB}">
      <dgm:prSet custT="1"/>
      <dgm:spPr/>
      <dgm:t>
        <a:bodyPr/>
        <a:lstStyle/>
        <a:p>
          <a:endParaRPr lang="da-DK" sz="3200"/>
        </a:p>
      </dgm:t>
    </dgm:pt>
    <dgm:pt modelId="{6EC31288-460B-4288-B232-D94D56693ECC}" type="sibTrans" cxnId="{A57FF10D-044D-4FD5-8BB2-ACFFD39450EB}">
      <dgm:prSet/>
      <dgm:spPr/>
      <dgm:t>
        <a:bodyPr/>
        <a:lstStyle/>
        <a:p>
          <a:endParaRPr lang="da-DK" sz="2800"/>
        </a:p>
      </dgm:t>
    </dgm:pt>
    <dgm:pt modelId="{CCD4665F-C550-4359-9863-2CF040759EC6}">
      <dgm:prSet phldrT="[Tekst]"/>
      <dgm:spPr/>
      <dgm:t>
        <a:bodyPr/>
        <a:lstStyle/>
        <a:p>
          <a:endParaRPr lang="da-DK" sz="2800"/>
        </a:p>
      </dgm:t>
    </dgm:pt>
    <dgm:pt modelId="{7EA3DE34-C15B-4157-BF6B-D5FCB4F6C791}" type="sibTrans" cxnId="{A122FC75-F407-4986-B64F-E33432392122}">
      <dgm:prSet/>
      <dgm:spPr/>
      <dgm:t>
        <a:bodyPr/>
        <a:lstStyle/>
        <a:p>
          <a:endParaRPr lang="da-DK" sz="2800"/>
        </a:p>
      </dgm:t>
    </dgm:pt>
    <dgm:pt modelId="{E287221F-C086-49F7-BCE8-B66C61A6F46E}" type="parTrans" cxnId="{A122FC75-F407-4986-B64F-E33432392122}">
      <dgm:prSet/>
      <dgm:spPr/>
      <dgm:t>
        <a:bodyPr/>
        <a:lstStyle/>
        <a:p>
          <a:endParaRPr lang="da-DK" sz="2800"/>
        </a:p>
      </dgm:t>
    </dgm:pt>
    <dgm:pt modelId="{EEC37AF9-2960-4EE1-93E8-99F21AAE3AAA}" type="pres">
      <dgm:prSet presAssocID="{950486B9-ADD9-4CF1-872E-F84063027400}" presName="Name0" presStyleCnt="0">
        <dgm:presLayoutVars>
          <dgm:chMax val="1"/>
          <dgm:dir/>
          <dgm:animLvl val="ctr"/>
          <dgm:resizeHandles val="exact"/>
        </dgm:presLayoutVars>
      </dgm:prSet>
      <dgm:spPr/>
    </dgm:pt>
    <dgm:pt modelId="{009A4C0E-737C-4B93-8B8B-DCCEE3621B0B}" type="pres">
      <dgm:prSet presAssocID="{7D1E08DD-93C6-4051-81C1-E020D9A0F45E}" presName="centerShape" presStyleLbl="node0" presStyleIdx="0" presStyleCnt="1"/>
      <dgm:spPr/>
    </dgm:pt>
    <dgm:pt modelId="{2B80A06E-F3C8-4E67-B862-7790089A8DF8}" type="pres">
      <dgm:prSet presAssocID="{72DB2062-9870-444F-9B85-10563B357524}" presName="parTrans" presStyleLbl="sibTrans2D1" presStyleIdx="0" presStyleCnt="10" custAng="10800000" custLinFactNeighborY="0"/>
      <dgm:spPr/>
    </dgm:pt>
    <dgm:pt modelId="{E8C9E8CE-4535-49D9-A005-7ED9301F0E05}" type="pres">
      <dgm:prSet presAssocID="{72DB2062-9870-444F-9B85-10563B357524}" presName="connectorText" presStyleLbl="sibTrans2D1" presStyleIdx="0" presStyleCnt="10"/>
      <dgm:spPr/>
    </dgm:pt>
    <dgm:pt modelId="{780E4C8C-B562-4D6C-9C67-B67C3E9C942F}" type="pres">
      <dgm:prSet presAssocID="{B13D07AF-491D-422E-9676-CF334A9F6F49}" presName="node" presStyleLbl="node1" presStyleIdx="0" presStyleCnt="10" custScaleX="123016" custScaleY="123098">
        <dgm:presLayoutVars>
          <dgm:bulletEnabled val="1"/>
        </dgm:presLayoutVars>
      </dgm:prSet>
      <dgm:spPr/>
    </dgm:pt>
    <dgm:pt modelId="{BABDFE9D-B4C0-45A5-858B-050CC54F06DB}" type="pres">
      <dgm:prSet presAssocID="{E328B7D3-1641-4981-BFEF-AA7F48259953}" presName="parTrans" presStyleLbl="sibTrans2D1" presStyleIdx="1" presStyleCnt="10" custAng="10800000"/>
      <dgm:spPr/>
    </dgm:pt>
    <dgm:pt modelId="{BE11CA0B-92F9-4151-BAFB-FB287FC6F044}" type="pres">
      <dgm:prSet presAssocID="{E328B7D3-1641-4981-BFEF-AA7F48259953}" presName="connectorText" presStyleLbl="sibTrans2D1" presStyleIdx="1" presStyleCnt="10"/>
      <dgm:spPr/>
    </dgm:pt>
    <dgm:pt modelId="{FCE73F97-1868-4959-B03D-47FAC57BB218}" type="pres">
      <dgm:prSet presAssocID="{322547F7-456A-4D96-BD81-AEE14423209A}" presName="node" presStyleLbl="node1" presStyleIdx="1" presStyleCnt="10" custScaleX="123016" custScaleY="123098">
        <dgm:presLayoutVars>
          <dgm:bulletEnabled val="1"/>
        </dgm:presLayoutVars>
      </dgm:prSet>
      <dgm:spPr/>
    </dgm:pt>
    <dgm:pt modelId="{F135D1D9-C4F0-4590-BE04-DF1FAC23A8CC}" type="pres">
      <dgm:prSet presAssocID="{F8757466-8265-4768-8D97-C7AC2F96AB32}" presName="parTrans" presStyleLbl="sibTrans2D1" presStyleIdx="2" presStyleCnt="10" custAng="10800000" custLinFactNeighborY="0"/>
      <dgm:spPr/>
    </dgm:pt>
    <dgm:pt modelId="{52616F66-AB64-4281-A51B-5C41673D94BF}" type="pres">
      <dgm:prSet presAssocID="{F8757466-8265-4768-8D97-C7AC2F96AB32}" presName="connectorText" presStyleLbl="sibTrans2D1" presStyleIdx="2" presStyleCnt="10"/>
      <dgm:spPr/>
    </dgm:pt>
    <dgm:pt modelId="{F227A162-CA1E-48C3-8FF6-9005DCC805B7}" type="pres">
      <dgm:prSet presAssocID="{EEB0AE25-2ADC-4FE6-98FD-EC75CFF9934C}" presName="node" presStyleLbl="node1" presStyleIdx="2" presStyleCnt="10" custScaleX="123016" custScaleY="123098">
        <dgm:presLayoutVars>
          <dgm:bulletEnabled val="1"/>
        </dgm:presLayoutVars>
      </dgm:prSet>
      <dgm:spPr/>
    </dgm:pt>
    <dgm:pt modelId="{B4EB7F3D-ED62-4204-9E9E-DF171904A56E}" type="pres">
      <dgm:prSet presAssocID="{1CC9B116-3C6A-4178-873A-8FEADE4A66DC}" presName="parTrans" presStyleLbl="sibTrans2D1" presStyleIdx="3" presStyleCnt="10" custAng="10800000" custLinFactNeighborY="0"/>
      <dgm:spPr/>
    </dgm:pt>
    <dgm:pt modelId="{957429CE-DA7E-422A-965A-CA7E19186DDD}" type="pres">
      <dgm:prSet presAssocID="{1CC9B116-3C6A-4178-873A-8FEADE4A66DC}" presName="connectorText" presStyleLbl="sibTrans2D1" presStyleIdx="3" presStyleCnt="10"/>
      <dgm:spPr/>
    </dgm:pt>
    <dgm:pt modelId="{E9AA8810-6A1D-48C4-9B39-893F0F5A39B1}" type="pres">
      <dgm:prSet presAssocID="{E4AEC265-14D4-4BF0-848D-96E36EF72E08}" presName="node" presStyleLbl="node1" presStyleIdx="3" presStyleCnt="10" custScaleX="123016" custScaleY="123098">
        <dgm:presLayoutVars>
          <dgm:bulletEnabled val="1"/>
        </dgm:presLayoutVars>
      </dgm:prSet>
      <dgm:spPr/>
    </dgm:pt>
    <dgm:pt modelId="{E57A11CD-3C06-4967-8F27-C80F7E36D9E5}" type="pres">
      <dgm:prSet presAssocID="{70FBDECE-47EF-4799-855D-2DD39FD9F767}" presName="parTrans" presStyleLbl="sibTrans2D1" presStyleIdx="4" presStyleCnt="10" custAng="10800000" custLinFactNeighborY="0"/>
      <dgm:spPr/>
    </dgm:pt>
    <dgm:pt modelId="{1512700A-0010-491C-97D4-AD746E7ACD62}" type="pres">
      <dgm:prSet presAssocID="{70FBDECE-47EF-4799-855D-2DD39FD9F767}" presName="connectorText" presStyleLbl="sibTrans2D1" presStyleIdx="4" presStyleCnt="10"/>
      <dgm:spPr/>
    </dgm:pt>
    <dgm:pt modelId="{525D526D-AA9D-472C-A9E3-75FEF1D2DC57}" type="pres">
      <dgm:prSet presAssocID="{6703F534-F6C9-44F4-9DE2-0056A637E9F6}" presName="node" presStyleLbl="node1" presStyleIdx="4" presStyleCnt="10" custScaleX="123016" custScaleY="123098">
        <dgm:presLayoutVars>
          <dgm:bulletEnabled val="1"/>
        </dgm:presLayoutVars>
      </dgm:prSet>
      <dgm:spPr/>
    </dgm:pt>
    <dgm:pt modelId="{BEE7F28C-960E-4255-8AD3-7C427076B2F3}" type="pres">
      <dgm:prSet presAssocID="{7C389980-95B1-41FD-9CCB-3FF9581C4AB6}" presName="parTrans" presStyleLbl="sibTrans2D1" presStyleIdx="5" presStyleCnt="10" custAng="10800000" custLinFactNeighborY="0"/>
      <dgm:spPr/>
    </dgm:pt>
    <dgm:pt modelId="{2D6E0F17-951B-4ACF-9BCB-033026640262}" type="pres">
      <dgm:prSet presAssocID="{7C389980-95B1-41FD-9CCB-3FF9581C4AB6}" presName="connectorText" presStyleLbl="sibTrans2D1" presStyleIdx="5" presStyleCnt="10"/>
      <dgm:spPr/>
    </dgm:pt>
    <dgm:pt modelId="{98FC95B3-A89B-4FA1-94CA-2C5B256DD237}" type="pres">
      <dgm:prSet presAssocID="{5FF8DC61-0BBF-44A2-AFF6-3075E5C66946}" presName="node" presStyleLbl="node1" presStyleIdx="5" presStyleCnt="10" custScaleX="123016" custScaleY="123098">
        <dgm:presLayoutVars>
          <dgm:bulletEnabled val="1"/>
        </dgm:presLayoutVars>
      </dgm:prSet>
      <dgm:spPr/>
    </dgm:pt>
    <dgm:pt modelId="{78049666-9233-45A1-83B4-764243C05140}" type="pres">
      <dgm:prSet presAssocID="{AA9F617F-4376-40BD-BBF6-8F3CD3F4F105}" presName="parTrans" presStyleLbl="sibTrans2D1" presStyleIdx="6" presStyleCnt="10" custAng="10800000" custLinFactNeighborY="0"/>
      <dgm:spPr/>
    </dgm:pt>
    <dgm:pt modelId="{B252874F-0CCF-4AB9-8571-3BEB37FFDD10}" type="pres">
      <dgm:prSet presAssocID="{AA9F617F-4376-40BD-BBF6-8F3CD3F4F105}" presName="connectorText" presStyleLbl="sibTrans2D1" presStyleIdx="6" presStyleCnt="10"/>
      <dgm:spPr/>
    </dgm:pt>
    <dgm:pt modelId="{DA84959B-6D01-4B35-BBF4-4755FAB0F794}" type="pres">
      <dgm:prSet presAssocID="{04E40781-7545-4E79-95A4-0912D7DFE223}" presName="node" presStyleLbl="node1" presStyleIdx="6" presStyleCnt="10" custScaleX="123016" custScaleY="123098">
        <dgm:presLayoutVars>
          <dgm:bulletEnabled val="1"/>
        </dgm:presLayoutVars>
      </dgm:prSet>
      <dgm:spPr/>
    </dgm:pt>
    <dgm:pt modelId="{651D5089-F8F6-4DDE-8632-5B912FF9FFBE}" type="pres">
      <dgm:prSet presAssocID="{1390A841-08B1-4E51-B29E-6BB3A7FDBEF4}" presName="parTrans" presStyleLbl="sibTrans2D1" presStyleIdx="7" presStyleCnt="10" custAng="10800000" custLinFactNeighborY="0"/>
      <dgm:spPr/>
    </dgm:pt>
    <dgm:pt modelId="{3B40ABCF-C576-4FB6-B791-54BE7CA83ED0}" type="pres">
      <dgm:prSet presAssocID="{1390A841-08B1-4E51-B29E-6BB3A7FDBEF4}" presName="connectorText" presStyleLbl="sibTrans2D1" presStyleIdx="7" presStyleCnt="10"/>
      <dgm:spPr/>
    </dgm:pt>
    <dgm:pt modelId="{4D5DF435-DB1F-4087-997A-B9DA99F833F0}" type="pres">
      <dgm:prSet presAssocID="{F49ECB9A-3287-49DA-A6CD-01D5EC6A60FC}" presName="node" presStyleLbl="node1" presStyleIdx="7" presStyleCnt="10" custScaleX="123016" custScaleY="123098">
        <dgm:presLayoutVars>
          <dgm:bulletEnabled val="1"/>
        </dgm:presLayoutVars>
      </dgm:prSet>
      <dgm:spPr/>
    </dgm:pt>
    <dgm:pt modelId="{02680F8D-EB9B-4CF7-BE60-716C3D256754}" type="pres">
      <dgm:prSet presAssocID="{C6051721-96D4-4391-9476-CC40289178BA}" presName="parTrans" presStyleLbl="sibTrans2D1" presStyleIdx="8" presStyleCnt="10" custAng="10800000" custLinFactNeighborY="0"/>
      <dgm:spPr/>
    </dgm:pt>
    <dgm:pt modelId="{A9A268C2-0F76-4F70-942A-65F0C41C8207}" type="pres">
      <dgm:prSet presAssocID="{C6051721-96D4-4391-9476-CC40289178BA}" presName="connectorText" presStyleLbl="sibTrans2D1" presStyleIdx="8" presStyleCnt="10"/>
      <dgm:spPr/>
    </dgm:pt>
    <dgm:pt modelId="{97540BDF-BF59-476A-8E8B-19B4E607A7FF}" type="pres">
      <dgm:prSet presAssocID="{7DFFCD78-8F1B-4746-89AA-161694580038}" presName="node" presStyleLbl="node1" presStyleIdx="8" presStyleCnt="10" custScaleX="123016" custScaleY="123098">
        <dgm:presLayoutVars>
          <dgm:bulletEnabled val="1"/>
        </dgm:presLayoutVars>
      </dgm:prSet>
      <dgm:spPr/>
    </dgm:pt>
    <dgm:pt modelId="{E511982E-4A73-4CC8-B22D-5C408BE6B0FD}" type="pres">
      <dgm:prSet presAssocID="{D34BACE1-CB65-42B8-BBC8-8E39B0EE7E1E}" presName="parTrans" presStyleLbl="sibTrans2D1" presStyleIdx="9" presStyleCnt="10" custAng="10800000" custLinFactNeighborY="0"/>
      <dgm:spPr/>
    </dgm:pt>
    <dgm:pt modelId="{E5CBBD1F-0BE3-46B7-957F-EBB30FEC7DAF}" type="pres">
      <dgm:prSet presAssocID="{D34BACE1-CB65-42B8-BBC8-8E39B0EE7E1E}" presName="connectorText" presStyleLbl="sibTrans2D1" presStyleIdx="9" presStyleCnt="10"/>
      <dgm:spPr/>
    </dgm:pt>
    <dgm:pt modelId="{500AA863-82E9-4A17-8845-F1651F81D8D6}" type="pres">
      <dgm:prSet presAssocID="{3E0A5C79-F032-4A0F-A3C5-BD0810D21249}" presName="node" presStyleLbl="node1" presStyleIdx="9" presStyleCnt="10" custScaleX="123016" custScaleY="123098">
        <dgm:presLayoutVars>
          <dgm:bulletEnabled val="1"/>
        </dgm:presLayoutVars>
      </dgm:prSet>
      <dgm:spPr/>
    </dgm:pt>
  </dgm:ptLst>
  <dgm:cxnLst>
    <dgm:cxn modelId="{0B592003-0FE7-484F-BAD0-4003283E9FE4}" type="presOf" srcId="{5FF8DC61-0BBF-44A2-AFF6-3075E5C66946}" destId="{98FC95B3-A89B-4FA1-94CA-2C5B256DD237}" srcOrd="0" destOrd="0" presId="urn:microsoft.com/office/officeart/2005/8/layout/radial5"/>
    <dgm:cxn modelId="{4EEE9D06-2082-4AA0-B97F-4A99DE73590D}" type="presOf" srcId="{1390A841-08B1-4E51-B29E-6BB3A7FDBEF4}" destId="{651D5089-F8F6-4DDE-8632-5B912FF9FFBE}" srcOrd="0" destOrd="0" presId="urn:microsoft.com/office/officeart/2005/8/layout/radial5"/>
    <dgm:cxn modelId="{DCBBEB06-D1C4-4223-8763-73D5B883D2FB}" type="presOf" srcId="{6703F534-F6C9-44F4-9DE2-0056A637E9F6}" destId="{525D526D-AA9D-472C-A9E3-75FEF1D2DC57}" srcOrd="0" destOrd="0" presId="urn:microsoft.com/office/officeart/2005/8/layout/radial5"/>
    <dgm:cxn modelId="{613CEE0A-8122-4A4C-A2D0-5D5ABC9F58BF}" type="presOf" srcId="{B13D07AF-491D-422E-9676-CF334A9F6F49}" destId="{780E4C8C-B562-4D6C-9C67-B67C3E9C942F}" srcOrd="0" destOrd="0" presId="urn:microsoft.com/office/officeart/2005/8/layout/radial5"/>
    <dgm:cxn modelId="{A57FF10D-044D-4FD5-8BB2-ACFFD39450EB}" srcId="{7D1E08DD-93C6-4051-81C1-E020D9A0F45E}" destId="{3E0A5C79-F032-4A0F-A3C5-BD0810D21249}" srcOrd="9" destOrd="0" parTransId="{D34BACE1-CB65-42B8-BBC8-8E39B0EE7E1E}" sibTransId="{6EC31288-460B-4288-B232-D94D56693ECC}"/>
    <dgm:cxn modelId="{304FF60D-8B48-4CB0-B0DA-F5ADD9214A98}" type="presOf" srcId="{7D1E08DD-93C6-4051-81C1-E020D9A0F45E}" destId="{009A4C0E-737C-4B93-8B8B-DCCEE3621B0B}" srcOrd="0" destOrd="0" presId="urn:microsoft.com/office/officeart/2005/8/layout/radial5"/>
    <dgm:cxn modelId="{FDD53E0F-78AB-4254-8CD6-22858EDAD1B2}" type="presOf" srcId="{AA9F617F-4376-40BD-BBF6-8F3CD3F4F105}" destId="{78049666-9233-45A1-83B4-764243C05140}" srcOrd="0" destOrd="0" presId="urn:microsoft.com/office/officeart/2005/8/layout/radial5"/>
    <dgm:cxn modelId="{AB5B4614-2BA5-4B1B-B607-B466C62D0A3A}" type="presOf" srcId="{70FBDECE-47EF-4799-855D-2DD39FD9F767}" destId="{1512700A-0010-491C-97D4-AD746E7ACD62}" srcOrd="1" destOrd="0" presId="urn:microsoft.com/office/officeart/2005/8/layout/radial5"/>
    <dgm:cxn modelId="{2534CA1F-095C-4B55-A4CB-DD834D6747AC}" type="presOf" srcId="{72DB2062-9870-444F-9B85-10563B357524}" destId="{2B80A06E-F3C8-4E67-B862-7790089A8DF8}" srcOrd="0" destOrd="0" presId="urn:microsoft.com/office/officeart/2005/8/layout/radial5"/>
    <dgm:cxn modelId="{3EFB0E22-5AD9-496C-8054-5707E65B5383}" type="presOf" srcId="{F49ECB9A-3287-49DA-A6CD-01D5EC6A60FC}" destId="{4D5DF435-DB1F-4087-997A-B9DA99F833F0}" srcOrd="0" destOrd="0" presId="urn:microsoft.com/office/officeart/2005/8/layout/radial5"/>
    <dgm:cxn modelId="{37F68A23-4F18-48F6-84C4-1CB95E4989E6}" type="presOf" srcId="{F8757466-8265-4768-8D97-C7AC2F96AB32}" destId="{F135D1D9-C4F0-4590-BE04-DF1FAC23A8CC}" srcOrd="0" destOrd="0" presId="urn:microsoft.com/office/officeart/2005/8/layout/radial5"/>
    <dgm:cxn modelId="{B09B4325-1BF7-4FF9-8605-6166F77FB211}" type="presOf" srcId="{7C389980-95B1-41FD-9CCB-3FF9581C4AB6}" destId="{BEE7F28C-960E-4255-8AD3-7C427076B2F3}" srcOrd="0" destOrd="0" presId="urn:microsoft.com/office/officeart/2005/8/layout/radial5"/>
    <dgm:cxn modelId="{628F2726-481A-4D34-A7C9-3DB1D6A7EE53}" type="presOf" srcId="{7C389980-95B1-41FD-9CCB-3FF9581C4AB6}" destId="{2D6E0F17-951B-4ACF-9BCB-033026640262}" srcOrd="1" destOrd="0" presId="urn:microsoft.com/office/officeart/2005/8/layout/radial5"/>
    <dgm:cxn modelId="{4867732D-DDFF-4F2C-96EB-260D7E5FA69A}" type="presOf" srcId="{72DB2062-9870-444F-9B85-10563B357524}" destId="{E8C9E8CE-4535-49D9-A005-7ED9301F0E05}" srcOrd="1" destOrd="0" presId="urn:microsoft.com/office/officeart/2005/8/layout/radial5"/>
    <dgm:cxn modelId="{12AD2A35-9288-49E8-9AD6-B223658A1C48}" srcId="{7D1E08DD-93C6-4051-81C1-E020D9A0F45E}" destId="{F49ECB9A-3287-49DA-A6CD-01D5EC6A60FC}" srcOrd="7" destOrd="0" parTransId="{1390A841-08B1-4E51-B29E-6BB3A7FDBEF4}" sibTransId="{6EF4F3BC-6107-4937-B8FE-6F237D72A99D}"/>
    <dgm:cxn modelId="{8E08E835-3B3D-496D-B1E5-386D50E727E6}" srcId="{7D1E08DD-93C6-4051-81C1-E020D9A0F45E}" destId="{EEB0AE25-2ADC-4FE6-98FD-EC75CFF9934C}" srcOrd="2" destOrd="0" parTransId="{F8757466-8265-4768-8D97-C7AC2F96AB32}" sibTransId="{EF27D1BA-884D-4693-895E-B85395782EAB}"/>
    <dgm:cxn modelId="{9FB2A73F-1476-4DF6-AAAC-709E9ABA9D9C}" type="presOf" srcId="{C6051721-96D4-4391-9476-CC40289178BA}" destId="{02680F8D-EB9B-4CF7-BE60-716C3D256754}" srcOrd="0" destOrd="0" presId="urn:microsoft.com/office/officeart/2005/8/layout/radial5"/>
    <dgm:cxn modelId="{08687560-8952-49A2-B8F2-4F35FBF95D1A}" srcId="{7D1E08DD-93C6-4051-81C1-E020D9A0F45E}" destId="{5FF8DC61-0BBF-44A2-AFF6-3075E5C66946}" srcOrd="5" destOrd="0" parTransId="{7C389980-95B1-41FD-9CCB-3FF9581C4AB6}" sibTransId="{EEE9E2F9-A1D5-4560-B9BA-F0BBCFB31A7A}"/>
    <dgm:cxn modelId="{D16F2742-5BE1-48FC-B56A-50764F2262EA}" srcId="{7D1E08DD-93C6-4051-81C1-E020D9A0F45E}" destId="{04E40781-7545-4E79-95A4-0912D7DFE223}" srcOrd="6" destOrd="0" parTransId="{AA9F617F-4376-40BD-BBF6-8F3CD3F4F105}" sibTransId="{61EDC596-CD2C-4D35-A519-DC3E59BCB5E4}"/>
    <dgm:cxn modelId="{58B8C742-2A08-4D9F-B437-23D3E22A7C18}" type="presOf" srcId="{EEB0AE25-2ADC-4FE6-98FD-EC75CFF9934C}" destId="{F227A162-CA1E-48C3-8FF6-9005DCC805B7}" srcOrd="0" destOrd="0" presId="urn:microsoft.com/office/officeart/2005/8/layout/radial5"/>
    <dgm:cxn modelId="{97A52C43-B572-4DDE-BFA1-C46F3461F32C}" type="presOf" srcId="{1CC9B116-3C6A-4178-873A-8FEADE4A66DC}" destId="{B4EB7F3D-ED62-4204-9E9E-DF171904A56E}" srcOrd="0" destOrd="0" presId="urn:microsoft.com/office/officeart/2005/8/layout/radial5"/>
    <dgm:cxn modelId="{AAC2A269-4950-4581-B111-315C179681B1}" type="presOf" srcId="{E4AEC265-14D4-4BF0-848D-96E36EF72E08}" destId="{E9AA8810-6A1D-48C4-9B39-893F0F5A39B1}" srcOrd="0" destOrd="0" presId="urn:microsoft.com/office/officeart/2005/8/layout/radial5"/>
    <dgm:cxn modelId="{4091E76A-20D2-4775-ABCB-0AE941A0D7BE}" type="presOf" srcId="{7DFFCD78-8F1B-4746-89AA-161694580038}" destId="{97540BDF-BF59-476A-8E8B-19B4E607A7FF}" srcOrd="0" destOrd="0" presId="urn:microsoft.com/office/officeart/2005/8/layout/radial5"/>
    <dgm:cxn modelId="{FD10716C-12C4-4FAE-A8B4-644479865198}" srcId="{950486B9-ADD9-4CF1-872E-F84063027400}" destId="{D7446B2D-1EB5-436F-AE16-70CD595FCD1C}" srcOrd="1" destOrd="0" parTransId="{C63F7A6D-FBF1-4B2B-9A75-2DF7925F72F7}" sibTransId="{4EBB82C9-6A00-4E76-9DBA-9520BE9F33B5}"/>
    <dgm:cxn modelId="{7765B74F-FC5C-4FAE-899D-05FCE06F5CB4}" type="presOf" srcId="{AA9F617F-4376-40BD-BBF6-8F3CD3F4F105}" destId="{B252874F-0CCF-4AB9-8571-3BEB37FFDD10}" srcOrd="1" destOrd="0" presId="urn:microsoft.com/office/officeart/2005/8/layout/radial5"/>
    <dgm:cxn modelId="{65C93E55-FDF2-4B77-BDAE-FDFD6E7BC20C}" srcId="{7D1E08DD-93C6-4051-81C1-E020D9A0F45E}" destId="{6703F534-F6C9-44F4-9DE2-0056A637E9F6}" srcOrd="4" destOrd="0" parTransId="{70FBDECE-47EF-4799-855D-2DD39FD9F767}" sibTransId="{FA666860-3849-4775-B385-CEFDBFD563F8}"/>
    <dgm:cxn modelId="{A122FC75-F407-4986-B64F-E33432392122}" srcId="{950486B9-ADD9-4CF1-872E-F84063027400}" destId="{CCD4665F-C550-4359-9863-2CF040759EC6}" srcOrd="2" destOrd="0" parTransId="{E287221F-C086-49F7-BCE8-B66C61A6F46E}" sibTransId="{7EA3DE34-C15B-4157-BF6B-D5FCB4F6C791}"/>
    <dgm:cxn modelId="{08016F77-8D74-4805-9586-7AEE98862EDB}" srcId="{950486B9-ADD9-4CF1-872E-F84063027400}" destId="{7D1E08DD-93C6-4051-81C1-E020D9A0F45E}" srcOrd="0" destOrd="0" parTransId="{B6F5F9F1-232F-4303-9146-70B66096CB99}" sibTransId="{3EBE7DFF-8790-4CDB-A6A6-543BA5F62CD5}"/>
    <dgm:cxn modelId="{2A87B87A-47AB-4E9A-AEB8-54D0E6897DD1}" srcId="{7D1E08DD-93C6-4051-81C1-E020D9A0F45E}" destId="{B13D07AF-491D-422E-9676-CF334A9F6F49}" srcOrd="0" destOrd="0" parTransId="{72DB2062-9870-444F-9B85-10563B357524}" sibTransId="{D48DF0F0-7D57-4FEC-B4A8-FA56D5446E70}"/>
    <dgm:cxn modelId="{9430DF89-522C-48B1-821C-A37EBD17D423}" type="presOf" srcId="{D34BACE1-CB65-42B8-BBC8-8E39B0EE7E1E}" destId="{E511982E-4A73-4CC8-B22D-5C408BE6B0FD}" srcOrd="0" destOrd="0" presId="urn:microsoft.com/office/officeart/2005/8/layout/radial5"/>
    <dgm:cxn modelId="{B6AC348E-2CF1-4A1D-A9B4-01D231D4A053}" type="presOf" srcId="{D34BACE1-CB65-42B8-BBC8-8E39B0EE7E1E}" destId="{E5CBBD1F-0BE3-46B7-957F-EBB30FEC7DAF}" srcOrd="1" destOrd="0" presId="urn:microsoft.com/office/officeart/2005/8/layout/radial5"/>
    <dgm:cxn modelId="{F24A2791-0398-4E6A-B338-C407E4B50445}" srcId="{7D1E08DD-93C6-4051-81C1-E020D9A0F45E}" destId="{7DFFCD78-8F1B-4746-89AA-161694580038}" srcOrd="8" destOrd="0" parTransId="{C6051721-96D4-4391-9476-CC40289178BA}" sibTransId="{2D0D8967-76B8-4CD7-A38F-143201901E39}"/>
    <dgm:cxn modelId="{6E16AB93-BDAE-4285-9D92-93805134954C}" type="presOf" srcId="{C6051721-96D4-4391-9476-CC40289178BA}" destId="{A9A268C2-0F76-4F70-942A-65F0C41C8207}" srcOrd="1" destOrd="0" presId="urn:microsoft.com/office/officeart/2005/8/layout/radial5"/>
    <dgm:cxn modelId="{8A975D97-0A2A-47FD-86B0-E774A2AA360C}" type="presOf" srcId="{322547F7-456A-4D96-BD81-AEE14423209A}" destId="{FCE73F97-1868-4959-B03D-47FAC57BB218}" srcOrd="0" destOrd="0" presId="urn:microsoft.com/office/officeart/2005/8/layout/radial5"/>
    <dgm:cxn modelId="{B2AB4C97-31ED-430B-A657-EBD18DC2F55F}" type="presOf" srcId="{F8757466-8265-4768-8D97-C7AC2F96AB32}" destId="{52616F66-AB64-4281-A51B-5C41673D94BF}" srcOrd="1" destOrd="0" presId="urn:microsoft.com/office/officeart/2005/8/layout/radial5"/>
    <dgm:cxn modelId="{F021559D-E250-451B-BBEF-F99C993B760B}" type="presOf" srcId="{1CC9B116-3C6A-4178-873A-8FEADE4A66DC}" destId="{957429CE-DA7E-422A-965A-CA7E19186DDD}" srcOrd="1" destOrd="0" presId="urn:microsoft.com/office/officeart/2005/8/layout/radial5"/>
    <dgm:cxn modelId="{9E1BCAA3-F79B-4A4C-A0C4-991F279FFA50}" type="presOf" srcId="{E328B7D3-1641-4981-BFEF-AA7F48259953}" destId="{BE11CA0B-92F9-4151-BAFB-FB287FC6F044}" srcOrd="1" destOrd="0" presId="urn:microsoft.com/office/officeart/2005/8/layout/radial5"/>
    <dgm:cxn modelId="{A9531EA7-9ACA-4291-B910-85DCFE89336B}" type="presOf" srcId="{70FBDECE-47EF-4799-855D-2DD39FD9F767}" destId="{E57A11CD-3C06-4967-8F27-C80F7E36D9E5}" srcOrd="0" destOrd="0" presId="urn:microsoft.com/office/officeart/2005/8/layout/radial5"/>
    <dgm:cxn modelId="{AB7761AE-A0FC-4D63-B6BD-F8B4065B9319}" srcId="{7D1E08DD-93C6-4051-81C1-E020D9A0F45E}" destId="{322547F7-456A-4D96-BD81-AEE14423209A}" srcOrd="1" destOrd="0" parTransId="{E328B7D3-1641-4981-BFEF-AA7F48259953}" sibTransId="{B3DD3397-A65F-4421-B218-F530188C01C6}"/>
    <dgm:cxn modelId="{457004BB-C5AB-4C6C-8E47-BE08E50A3A34}" type="presOf" srcId="{3E0A5C79-F032-4A0F-A3C5-BD0810D21249}" destId="{500AA863-82E9-4A17-8845-F1651F81D8D6}" srcOrd="0" destOrd="0" presId="urn:microsoft.com/office/officeart/2005/8/layout/radial5"/>
    <dgm:cxn modelId="{7788C5C3-8271-439E-BA91-52276D40C9DF}" type="presOf" srcId="{E328B7D3-1641-4981-BFEF-AA7F48259953}" destId="{BABDFE9D-B4C0-45A5-858B-050CC54F06DB}" srcOrd="0" destOrd="0" presId="urn:microsoft.com/office/officeart/2005/8/layout/radial5"/>
    <dgm:cxn modelId="{B92767D4-177E-4531-A4AB-30FF18EA41D8}" type="presOf" srcId="{1390A841-08B1-4E51-B29E-6BB3A7FDBEF4}" destId="{3B40ABCF-C576-4FB6-B791-54BE7CA83ED0}" srcOrd="1" destOrd="0" presId="urn:microsoft.com/office/officeart/2005/8/layout/radial5"/>
    <dgm:cxn modelId="{48C704EA-534F-41AE-B2A4-7A547BEFA32B}" type="presOf" srcId="{950486B9-ADD9-4CF1-872E-F84063027400}" destId="{EEC37AF9-2960-4EE1-93E8-99F21AAE3AAA}" srcOrd="0" destOrd="0" presId="urn:microsoft.com/office/officeart/2005/8/layout/radial5"/>
    <dgm:cxn modelId="{4BFB67EB-7349-4DCD-99D7-DBEE199D7B0D}" srcId="{7D1E08DD-93C6-4051-81C1-E020D9A0F45E}" destId="{E4AEC265-14D4-4BF0-848D-96E36EF72E08}" srcOrd="3" destOrd="0" parTransId="{1CC9B116-3C6A-4178-873A-8FEADE4A66DC}" sibTransId="{9439010F-7EDF-4059-A020-C7EC22FDCB11}"/>
    <dgm:cxn modelId="{A5236DFF-2EEC-4B48-AD16-B6CC0790DCEE}" type="presOf" srcId="{04E40781-7545-4E79-95A4-0912D7DFE223}" destId="{DA84959B-6D01-4B35-BBF4-4755FAB0F794}" srcOrd="0" destOrd="0" presId="urn:microsoft.com/office/officeart/2005/8/layout/radial5"/>
    <dgm:cxn modelId="{E08CAD2C-070E-47CD-A29F-D69E6532D4AB}" type="presParOf" srcId="{EEC37AF9-2960-4EE1-93E8-99F21AAE3AAA}" destId="{009A4C0E-737C-4B93-8B8B-DCCEE3621B0B}" srcOrd="0" destOrd="0" presId="urn:microsoft.com/office/officeart/2005/8/layout/radial5"/>
    <dgm:cxn modelId="{35C8F11D-644D-40C5-8D1A-3F7C922E798F}" type="presParOf" srcId="{EEC37AF9-2960-4EE1-93E8-99F21AAE3AAA}" destId="{2B80A06E-F3C8-4E67-B862-7790089A8DF8}" srcOrd="1" destOrd="0" presId="urn:microsoft.com/office/officeart/2005/8/layout/radial5"/>
    <dgm:cxn modelId="{97963D19-512F-49E5-B22A-6C15F2475FFF}" type="presParOf" srcId="{2B80A06E-F3C8-4E67-B862-7790089A8DF8}" destId="{E8C9E8CE-4535-49D9-A005-7ED9301F0E05}" srcOrd="0" destOrd="0" presId="urn:microsoft.com/office/officeart/2005/8/layout/radial5"/>
    <dgm:cxn modelId="{DDF640BC-FEFA-4B7F-81CE-242099FF03A3}" type="presParOf" srcId="{EEC37AF9-2960-4EE1-93E8-99F21AAE3AAA}" destId="{780E4C8C-B562-4D6C-9C67-B67C3E9C942F}" srcOrd="2" destOrd="0" presId="urn:microsoft.com/office/officeart/2005/8/layout/radial5"/>
    <dgm:cxn modelId="{D6598B42-9D5B-4DE0-922F-AE8A3408553D}" type="presParOf" srcId="{EEC37AF9-2960-4EE1-93E8-99F21AAE3AAA}" destId="{BABDFE9D-B4C0-45A5-858B-050CC54F06DB}" srcOrd="3" destOrd="0" presId="urn:microsoft.com/office/officeart/2005/8/layout/radial5"/>
    <dgm:cxn modelId="{772C93A3-EE4D-4B82-B875-C51B398BF317}" type="presParOf" srcId="{BABDFE9D-B4C0-45A5-858B-050CC54F06DB}" destId="{BE11CA0B-92F9-4151-BAFB-FB287FC6F044}" srcOrd="0" destOrd="0" presId="urn:microsoft.com/office/officeart/2005/8/layout/radial5"/>
    <dgm:cxn modelId="{24EAD70B-507B-46A5-A197-121E77FC244D}" type="presParOf" srcId="{EEC37AF9-2960-4EE1-93E8-99F21AAE3AAA}" destId="{FCE73F97-1868-4959-B03D-47FAC57BB218}" srcOrd="4" destOrd="0" presId="urn:microsoft.com/office/officeart/2005/8/layout/radial5"/>
    <dgm:cxn modelId="{204F04E9-FF14-49C3-B7CE-B2837B1B60A3}" type="presParOf" srcId="{EEC37AF9-2960-4EE1-93E8-99F21AAE3AAA}" destId="{F135D1D9-C4F0-4590-BE04-DF1FAC23A8CC}" srcOrd="5" destOrd="0" presId="urn:microsoft.com/office/officeart/2005/8/layout/radial5"/>
    <dgm:cxn modelId="{723E91B5-BB9F-42AA-8456-488AAD14CBF5}" type="presParOf" srcId="{F135D1D9-C4F0-4590-BE04-DF1FAC23A8CC}" destId="{52616F66-AB64-4281-A51B-5C41673D94BF}" srcOrd="0" destOrd="0" presId="urn:microsoft.com/office/officeart/2005/8/layout/radial5"/>
    <dgm:cxn modelId="{EC96539A-DE2E-47E3-930B-D6EC6ED62234}" type="presParOf" srcId="{EEC37AF9-2960-4EE1-93E8-99F21AAE3AAA}" destId="{F227A162-CA1E-48C3-8FF6-9005DCC805B7}" srcOrd="6" destOrd="0" presId="urn:microsoft.com/office/officeart/2005/8/layout/radial5"/>
    <dgm:cxn modelId="{F01B7AA4-AC0D-486F-9475-3620181C6638}" type="presParOf" srcId="{EEC37AF9-2960-4EE1-93E8-99F21AAE3AAA}" destId="{B4EB7F3D-ED62-4204-9E9E-DF171904A56E}" srcOrd="7" destOrd="0" presId="urn:microsoft.com/office/officeart/2005/8/layout/radial5"/>
    <dgm:cxn modelId="{2AF9191F-C2E8-4A60-A3C3-290F70E5D9C7}" type="presParOf" srcId="{B4EB7F3D-ED62-4204-9E9E-DF171904A56E}" destId="{957429CE-DA7E-422A-965A-CA7E19186DDD}" srcOrd="0" destOrd="0" presId="urn:microsoft.com/office/officeart/2005/8/layout/radial5"/>
    <dgm:cxn modelId="{408B8F25-DF2D-408A-8A15-919C131478C5}" type="presParOf" srcId="{EEC37AF9-2960-4EE1-93E8-99F21AAE3AAA}" destId="{E9AA8810-6A1D-48C4-9B39-893F0F5A39B1}" srcOrd="8" destOrd="0" presId="urn:microsoft.com/office/officeart/2005/8/layout/radial5"/>
    <dgm:cxn modelId="{4057B45F-A5FD-4683-AF8F-DC869421B709}" type="presParOf" srcId="{EEC37AF9-2960-4EE1-93E8-99F21AAE3AAA}" destId="{E57A11CD-3C06-4967-8F27-C80F7E36D9E5}" srcOrd="9" destOrd="0" presId="urn:microsoft.com/office/officeart/2005/8/layout/radial5"/>
    <dgm:cxn modelId="{8BE37249-8CB0-44A6-9C3B-66C17FB6332F}" type="presParOf" srcId="{E57A11CD-3C06-4967-8F27-C80F7E36D9E5}" destId="{1512700A-0010-491C-97D4-AD746E7ACD62}" srcOrd="0" destOrd="0" presId="urn:microsoft.com/office/officeart/2005/8/layout/radial5"/>
    <dgm:cxn modelId="{7FAD1EBC-A333-40AA-AF1A-09627E31BFA3}" type="presParOf" srcId="{EEC37AF9-2960-4EE1-93E8-99F21AAE3AAA}" destId="{525D526D-AA9D-472C-A9E3-75FEF1D2DC57}" srcOrd="10" destOrd="0" presId="urn:microsoft.com/office/officeart/2005/8/layout/radial5"/>
    <dgm:cxn modelId="{6E214757-25BF-45AF-A202-760BF636D144}" type="presParOf" srcId="{EEC37AF9-2960-4EE1-93E8-99F21AAE3AAA}" destId="{BEE7F28C-960E-4255-8AD3-7C427076B2F3}" srcOrd="11" destOrd="0" presId="urn:microsoft.com/office/officeart/2005/8/layout/radial5"/>
    <dgm:cxn modelId="{AB4B4A1D-7AB6-47F5-8BC7-BF7C018361BE}" type="presParOf" srcId="{BEE7F28C-960E-4255-8AD3-7C427076B2F3}" destId="{2D6E0F17-951B-4ACF-9BCB-033026640262}" srcOrd="0" destOrd="0" presId="urn:microsoft.com/office/officeart/2005/8/layout/radial5"/>
    <dgm:cxn modelId="{B6000632-59EF-42D4-B904-20E556581559}" type="presParOf" srcId="{EEC37AF9-2960-4EE1-93E8-99F21AAE3AAA}" destId="{98FC95B3-A89B-4FA1-94CA-2C5B256DD237}" srcOrd="12" destOrd="0" presId="urn:microsoft.com/office/officeart/2005/8/layout/radial5"/>
    <dgm:cxn modelId="{67FA47D9-5102-4023-A68F-23E939DC69BD}" type="presParOf" srcId="{EEC37AF9-2960-4EE1-93E8-99F21AAE3AAA}" destId="{78049666-9233-45A1-83B4-764243C05140}" srcOrd="13" destOrd="0" presId="urn:microsoft.com/office/officeart/2005/8/layout/radial5"/>
    <dgm:cxn modelId="{6C797D47-0399-4709-8AE7-2344CCE5A8C4}" type="presParOf" srcId="{78049666-9233-45A1-83B4-764243C05140}" destId="{B252874F-0CCF-4AB9-8571-3BEB37FFDD10}" srcOrd="0" destOrd="0" presId="urn:microsoft.com/office/officeart/2005/8/layout/radial5"/>
    <dgm:cxn modelId="{C6477C56-03F1-42F0-A896-8DE9EC314E2E}" type="presParOf" srcId="{EEC37AF9-2960-4EE1-93E8-99F21AAE3AAA}" destId="{DA84959B-6D01-4B35-BBF4-4755FAB0F794}" srcOrd="14" destOrd="0" presId="urn:microsoft.com/office/officeart/2005/8/layout/radial5"/>
    <dgm:cxn modelId="{36EB1903-5419-4AE9-9BBC-DF46FA9047FB}" type="presParOf" srcId="{EEC37AF9-2960-4EE1-93E8-99F21AAE3AAA}" destId="{651D5089-F8F6-4DDE-8632-5B912FF9FFBE}" srcOrd="15" destOrd="0" presId="urn:microsoft.com/office/officeart/2005/8/layout/radial5"/>
    <dgm:cxn modelId="{195B08DA-A42D-4E1B-8A26-A2565CC14F2F}" type="presParOf" srcId="{651D5089-F8F6-4DDE-8632-5B912FF9FFBE}" destId="{3B40ABCF-C576-4FB6-B791-54BE7CA83ED0}" srcOrd="0" destOrd="0" presId="urn:microsoft.com/office/officeart/2005/8/layout/radial5"/>
    <dgm:cxn modelId="{7574EEB8-FAA9-45BE-BD30-022AB32D0585}" type="presParOf" srcId="{EEC37AF9-2960-4EE1-93E8-99F21AAE3AAA}" destId="{4D5DF435-DB1F-4087-997A-B9DA99F833F0}" srcOrd="16" destOrd="0" presId="urn:microsoft.com/office/officeart/2005/8/layout/radial5"/>
    <dgm:cxn modelId="{137FF7F3-B556-4999-9FCC-AFBA0277E803}" type="presParOf" srcId="{EEC37AF9-2960-4EE1-93E8-99F21AAE3AAA}" destId="{02680F8D-EB9B-4CF7-BE60-716C3D256754}" srcOrd="17" destOrd="0" presId="urn:microsoft.com/office/officeart/2005/8/layout/radial5"/>
    <dgm:cxn modelId="{FAA8C612-31CC-4D32-9619-82972262C5D9}" type="presParOf" srcId="{02680F8D-EB9B-4CF7-BE60-716C3D256754}" destId="{A9A268C2-0F76-4F70-942A-65F0C41C8207}" srcOrd="0" destOrd="0" presId="urn:microsoft.com/office/officeart/2005/8/layout/radial5"/>
    <dgm:cxn modelId="{1ADF5485-CECF-42F6-AF53-18B18B37C169}" type="presParOf" srcId="{EEC37AF9-2960-4EE1-93E8-99F21AAE3AAA}" destId="{97540BDF-BF59-476A-8E8B-19B4E607A7FF}" srcOrd="18" destOrd="0" presId="urn:microsoft.com/office/officeart/2005/8/layout/radial5"/>
    <dgm:cxn modelId="{CEF1D776-63B3-43F6-8CED-22216F6F667D}" type="presParOf" srcId="{EEC37AF9-2960-4EE1-93E8-99F21AAE3AAA}" destId="{E511982E-4A73-4CC8-B22D-5C408BE6B0FD}" srcOrd="19" destOrd="0" presId="urn:microsoft.com/office/officeart/2005/8/layout/radial5"/>
    <dgm:cxn modelId="{FB294FE2-B678-40D9-AF7F-24DE9611382F}" type="presParOf" srcId="{E511982E-4A73-4CC8-B22D-5C408BE6B0FD}" destId="{E5CBBD1F-0BE3-46B7-957F-EBB30FEC7DAF}" srcOrd="0" destOrd="0" presId="urn:microsoft.com/office/officeart/2005/8/layout/radial5"/>
    <dgm:cxn modelId="{4DFDF3E2-2E33-4AD5-A342-1DDB6C23567B}" type="presParOf" srcId="{EEC37AF9-2960-4EE1-93E8-99F21AAE3AAA}" destId="{500AA863-82E9-4A17-8845-F1651F81D8D6}" srcOrd="20"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3B2FF-55C4-4CC3-BFD1-D85F3C7655C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33334AE2-F7FF-474E-8C15-4532511C52CE}">
      <dgm:prSet phldrT="[Tekst]"/>
      <dgm:spPr/>
      <dgm:t>
        <a:bodyPr/>
        <a:lstStyle/>
        <a:p>
          <a:r>
            <a:rPr lang="da-DK" dirty="0"/>
            <a:t>Fritidspædagogik som løsning på børne- og ungdomsproblemer</a:t>
          </a:r>
        </a:p>
      </dgm:t>
    </dgm:pt>
    <dgm:pt modelId="{6506EF52-51EB-4F8B-A158-E39C69EF88C5}" type="parTrans" cxnId="{2711C505-2447-4BE7-9EC7-FE0C8168651F}">
      <dgm:prSet/>
      <dgm:spPr/>
      <dgm:t>
        <a:bodyPr/>
        <a:lstStyle/>
        <a:p>
          <a:endParaRPr lang="da-DK"/>
        </a:p>
      </dgm:t>
    </dgm:pt>
    <dgm:pt modelId="{0D0E795F-9F69-4DC8-92FE-01F4B4B8445D}" type="sibTrans" cxnId="{2711C505-2447-4BE7-9EC7-FE0C8168651F}">
      <dgm:prSet/>
      <dgm:spPr/>
      <dgm:t>
        <a:bodyPr/>
        <a:lstStyle/>
        <a:p>
          <a:endParaRPr lang="da-DK"/>
        </a:p>
      </dgm:t>
    </dgm:pt>
    <dgm:pt modelId="{09F8C28F-DB7C-44C8-9624-457FBAB96069}">
      <dgm:prSet phldrT="[Tekst]"/>
      <dgm:spPr/>
      <dgm:t>
        <a:bodyPr/>
        <a:lstStyle/>
        <a:p>
          <a:r>
            <a:rPr lang="da-DK" dirty="0"/>
            <a:t>Psykologi</a:t>
          </a:r>
        </a:p>
      </dgm:t>
    </dgm:pt>
    <dgm:pt modelId="{FF422B47-4EFB-4568-96AE-E6B1C85EE168}" type="parTrans" cxnId="{DB1E10DD-ED0C-4582-A7E3-79B009E4E20D}">
      <dgm:prSet/>
      <dgm:spPr/>
      <dgm:t>
        <a:bodyPr/>
        <a:lstStyle/>
        <a:p>
          <a:endParaRPr lang="da-DK"/>
        </a:p>
      </dgm:t>
    </dgm:pt>
    <dgm:pt modelId="{428E1F0B-0541-4354-A0D2-9587415ECCA2}" type="sibTrans" cxnId="{DB1E10DD-ED0C-4582-A7E3-79B009E4E20D}">
      <dgm:prSet/>
      <dgm:spPr/>
      <dgm:t>
        <a:bodyPr/>
        <a:lstStyle/>
        <a:p>
          <a:endParaRPr lang="da-DK"/>
        </a:p>
      </dgm:t>
    </dgm:pt>
    <dgm:pt modelId="{986D5D2A-C6C5-4F19-BE68-21D197FD92BA}">
      <dgm:prSet phldrT="[Tekst]"/>
      <dgm:spPr/>
      <dgm:t>
        <a:bodyPr/>
        <a:lstStyle/>
        <a:p>
          <a:r>
            <a:rPr lang="da-DK" dirty="0"/>
            <a:t>Sociologi</a:t>
          </a:r>
        </a:p>
      </dgm:t>
    </dgm:pt>
    <dgm:pt modelId="{65CA9F0A-6691-4AFD-A590-A680BDCE328E}" type="parTrans" cxnId="{98173CCB-EC40-47F9-A2F8-7053828E9B88}">
      <dgm:prSet/>
      <dgm:spPr/>
      <dgm:t>
        <a:bodyPr/>
        <a:lstStyle/>
        <a:p>
          <a:endParaRPr lang="da-DK"/>
        </a:p>
      </dgm:t>
    </dgm:pt>
    <dgm:pt modelId="{86FF444C-3B7D-4AFC-8EC1-1F6AB8955771}" type="sibTrans" cxnId="{98173CCB-EC40-47F9-A2F8-7053828E9B88}">
      <dgm:prSet/>
      <dgm:spPr/>
      <dgm:t>
        <a:bodyPr/>
        <a:lstStyle/>
        <a:p>
          <a:endParaRPr lang="da-DK"/>
        </a:p>
      </dgm:t>
    </dgm:pt>
    <dgm:pt modelId="{B87B0818-0B12-49E1-A1B9-1F473A02E812}">
      <dgm:prSet phldrT="[Tekst]"/>
      <dgm:spPr/>
      <dgm:t>
        <a:bodyPr/>
        <a:lstStyle/>
        <a:p>
          <a:r>
            <a:rPr lang="da-DK" dirty="0"/>
            <a:t>Læring</a:t>
          </a:r>
        </a:p>
      </dgm:t>
    </dgm:pt>
    <dgm:pt modelId="{1BC1F816-2D75-4D0F-8CBE-0006C40FA32A}" type="parTrans" cxnId="{5B3E52DB-946A-4E13-A108-F4D2A7223C0B}">
      <dgm:prSet/>
      <dgm:spPr/>
      <dgm:t>
        <a:bodyPr/>
        <a:lstStyle/>
        <a:p>
          <a:endParaRPr lang="da-DK"/>
        </a:p>
      </dgm:t>
    </dgm:pt>
    <dgm:pt modelId="{8C7613FC-8E41-4D2C-A2CE-7A9B0267EF8E}" type="sibTrans" cxnId="{5B3E52DB-946A-4E13-A108-F4D2A7223C0B}">
      <dgm:prSet/>
      <dgm:spPr/>
      <dgm:t>
        <a:bodyPr/>
        <a:lstStyle/>
        <a:p>
          <a:endParaRPr lang="da-DK"/>
        </a:p>
      </dgm:t>
    </dgm:pt>
    <dgm:pt modelId="{3E738872-7C1D-4B3C-8585-CB206E54C0CD}" type="pres">
      <dgm:prSet presAssocID="{FB13B2FF-55C4-4CC3-BFD1-D85F3C7655C4}" presName="Name0" presStyleCnt="0">
        <dgm:presLayoutVars>
          <dgm:chMax val="1"/>
          <dgm:dir/>
          <dgm:animLvl val="ctr"/>
          <dgm:resizeHandles val="exact"/>
        </dgm:presLayoutVars>
      </dgm:prSet>
      <dgm:spPr/>
    </dgm:pt>
    <dgm:pt modelId="{34F8978D-ABB8-432B-98E2-5FF3878A6C93}" type="pres">
      <dgm:prSet presAssocID="{33334AE2-F7FF-474E-8C15-4532511C52CE}" presName="centerShape" presStyleLbl="node0" presStyleIdx="0" presStyleCnt="1"/>
      <dgm:spPr/>
    </dgm:pt>
    <dgm:pt modelId="{F9E915F1-87BA-4223-8F92-00FB439B7C40}" type="pres">
      <dgm:prSet presAssocID="{09F8C28F-DB7C-44C8-9624-457FBAB96069}" presName="node" presStyleLbl="node1" presStyleIdx="0" presStyleCnt="3">
        <dgm:presLayoutVars>
          <dgm:bulletEnabled val="1"/>
        </dgm:presLayoutVars>
      </dgm:prSet>
      <dgm:spPr/>
    </dgm:pt>
    <dgm:pt modelId="{10F9FE99-5513-408A-8299-3D2772232B38}" type="pres">
      <dgm:prSet presAssocID="{09F8C28F-DB7C-44C8-9624-457FBAB96069}" presName="dummy" presStyleCnt="0"/>
      <dgm:spPr/>
    </dgm:pt>
    <dgm:pt modelId="{AAACFE26-9AF7-41B5-9247-ACAF84C0AA03}" type="pres">
      <dgm:prSet presAssocID="{428E1F0B-0541-4354-A0D2-9587415ECCA2}" presName="sibTrans" presStyleLbl="sibTrans2D1" presStyleIdx="0" presStyleCnt="3"/>
      <dgm:spPr/>
    </dgm:pt>
    <dgm:pt modelId="{B81566F1-4C71-434E-9BAC-6426305B2BCF}" type="pres">
      <dgm:prSet presAssocID="{986D5D2A-C6C5-4F19-BE68-21D197FD92BA}" presName="node" presStyleLbl="node1" presStyleIdx="1" presStyleCnt="3">
        <dgm:presLayoutVars>
          <dgm:bulletEnabled val="1"/>
        </dgm:presLayoutVars>
      </dgm:prSet>
      <dgm:spPr/>
    </dgm:pt>
    <dgm:pt modelId="{8FC40E28-C510-4D7C-A12B-5216F93B7342}" type="pres">
      <dgm:prSet presAssocID="{986D5D2A-C6C5-4F19-BE68-21D197FD92BA}" presName="dummy" presStyleCnt="0"/>
      <dgm:spPr/>
    </dgm:pt>
    <dgm:pt modelId="{D4DE3651-47F2-4EAE-98D2-142777F80F06}" type="pres">
      <dgm:prSet presAssocID="{86FF444C-3B7D-4AFC-8EC1-1F6AB8955771}" presName="sibTrans" presStyleLbl="sibTrans2D1" presStyleIdx="1" presStyleCnt="3"/>
      <dgm:spPr/>
    </dgm:pt>
    <dgm:pt modelId="{4AD8F1DF-02B9-49B9-8CFB-A21DAB89ED47}" type="pres">
      <dgm:prSet presAssocID="{B87B0818-0B12-49E1-A1B9-1F473A02E812}" presName="node" presStyleLbl="node1" presStyleIdx="2" presStyleCnt="3">
        <dgm:presLayoutVars>
          <dgm:bulletEnabled val="1"/>
        </dgm:presLayoutVars>
      </dgm:prSet>
      <dgm:spPr/>
    </dgm:pt>
    <dgm:pt modelId="{779E6425-085D-4032-861D-CCF7FDD60A41}" type="pres">
      <dgm:prSet presAssocID="{B87B0818-0B12-49E1-A1B9-1F473A02E812}" presName="dummy" presStyleCnt="0"/>
      <dgm:spPr/>
    </dgm:pt>
    <dgm:pt modelId="{32B7A2BD-A357-4736-BB77-464098E0B3CE}" type="pres">
      <dgm:prSet presAssocID="{8C7613FC-8E41-4D2C-A2CE-7A9B0267EF8E}" presName="sibTrans" presStyleLbl="sibTrans2D1" presStyleIdx="2" presStyleCnt="3" custLinFactNeighborY="-4237"/>
      <dgm:spPr/>
    </dgm:pt>
  </dgm:ptLst>
  <dgm:cxnLst>
    <dgm:cxn modelId="{2711C505-2447-4BE7-9EC7-FE0C8168651F}" srcId="{FB13B2FF-55C4-4CC3-BFD1-D85F3C7655C4}" destId="{33334AE2-F7FF-474E-8C15-4532511C52CE}" srcOrd="0" destOrd="0" parTransId="{6506EF52-51EB-4F8B-A158-E39C69EF88C5}" sibTransId="{0D0E795F-9F69-4DC8-92FE-01F4B4B8445D}"/>
    <dgm:cxn modelId="{8FAF2007-A27E-4986-89DE-9D74664F27D9}" type="presOf" srcId="{428E1F0B-0541-4354-A0D2-9587415ECCA2}" destId="{AAACFE26-9AF7-41B5-9247-ACAF84C0AA03}" srcOrd="0" destOrd="0" presId="urn:microsoft.com/office/officeart/2005/8/layout/radial6"/>
    <dgm:cxn modelId="{EFAA2054-1CEC-4B85-BDDA-9223A17118C2}" type="presOf" srcId="{FB13B2FF-55C4-4CC3-BFD1-D85F3C7655C4}" destId="{3E738872-7C1D-4B3C-8585-CB206E54C0CD}" srcOrd="0" destOrd="0" presId="urn:microsoft.com/office/officeart/2005/8/layout/radial6"/>
    <dgm:cxn modelId="{8A3E1985-5D49-4ADE-9CF1-FE8203CBF109}" type="presOf" srcId="{B87B0818-0B12-49E1-A1B9-1F473A02E812}" destId="{4AD8F1DF-02B9-49B9-8CFB-A21DAB89ED47}" srcOrd="0" destOrd="0" presId="urn:microsoft.com/office/officeart/2005/8/layout/radial6"/>
    <dgm:cxn modelId="{129B4E88-61AC-4CC8-A155-C2511A5C652B}" type="presOf" srcId="{986D5D2A-C6C5-4F19-BE68-21D197FD92BA}" destId="{B81566F1-4C71-434E-9BAC-6426305B2BCF}" srcOrd="0" destOrd="0" presId="urn:microsoft.com/office/officeart/2005/8/layout/radial6"/>
    <dgm:cxn modelId="{A7ED80B0-3297-46DE-BA8B-BA83AA946D83}" type="presOf" srcId="{86FF444C-3B7D-4AFC-8EC1-1F6AB8955771}" destId="{D4DE3651-47F2-4EAE-98D2-142777F80F06}" srcOrd="0" destOrd="0" presId="urn:microsoft.com/office/officeart/2005/8/layout/radial6"/>
    <dgm:cxn modelId="{B63083C1-9DF1-4581-931C-F815B0D2948A}" type="presOf" srcId="{09F8C28F-DB7C-44C8-9624-457FBAB96069}" destId="{F9E915F1-87BA-4223-8F92-00FB439B7C40}" srcOrd="0" destOrd="0" presId="urn:microsoft.com/office/officeart/2005/8/layout/radial6"/>
    <dgm:cxn modelId="{98173CCB-EC40-47F9-A2F8-7053828E9B88}" srcId="{33334AE2-F7FF-474E-8C15-4532511C52CE}" destId="{986D5D2A-C6C5-4F19-BE68-21D197FD92BA}" srcOrd="1" destOrd="0" parTransId="{65CA9F0A-6691-4AFD-A590-A680BDCE328E}" sibTransId="{86FF444C-3B7D-4AFC-8EC1-1F6AB8955771}"/>
    <dgm:cxn modelId="{5581EFCD-6BA3-4EF0-A122-EAC90FFFF7D3}" type="presOf" srcId="{8C7613FC-8E41-4D2C-A2CE-7A9B0267EF8E}" destId="{32B7A2BD-A357-4736-BB77-464098E0B3CE}" srcOrd="0" destOrd="0" presId="urn:microsoft.com/office/officeart/2005/8/layout/radial6"/>
    <dgm:cxn modelId="{F33E7ED6-7B8D-4F29-B70C-70576F74F80D}" type="presOf" srcId="{33334AE2-F7FF-474E-8C15-4532511C52CE}" destId="{34F8978D-ABB8-432B-98E2-5FF3878A6C93}" srcOrd="0" destOrd="0" presId="urn:microsoft.com/office/officeart/2005/8/layout/radial6"/>
    <dgm:cxn modelId="{5B3E52DB-946A-4E13-A108-F4D2A7223C0B}" srcId="{33334AE2-F7FF-474E-8C15-4532511C52CE}" destId="{B87B0818-0B12-49E1-A1B9-1F473A02E812}" srcOrd="2" destOrd="0" parTransId="{1BC1F816-2D75-4D0F-8CBE-0006C40FA32A}" sibTransId="{8C7613FC-8E41-4D2C-A2CE-7A9B0267EF8E}"/>
    <dgm:cxn modelId="{DB1E10DD-ED0C-4582-A7E3-79B009E4E20D}" srcId="{33334AE2-F7FF-474E-8C15-4532511C52CE}" destId="{09F8C28F-DB7C-44C8-9624-457FBAB96069}" srcOrd="0" destOrd="0" parTransId="{FF422B47-4EFB-4568-96AE-E6B1C85EE168}" sibTransId="{428E1F0B-0541-4354-A0D2-9587415ECCA2}"/>
    <dgm:cxn modelId="{B5227C4B-10F2-4495-A7C3-4E9B65E8A38F}" type="presParOf" srcId="{3E738872-7C1D-4B3C-8585-CB206E54C0CD}" destId="{34F8978D-ABB8-432B-98E2-5FF3878A6C93}" srcOrd="0" destOrd="0" presId="urn:microsoft.com/office/officeart/2005/8/layout/radial6"/>
    <dgm:cxn modelId="{8B44B7C9-E232-41DF-A716-7B4D07B55907}" type="presParOf" srcId="{3E738872-7C1D-4B3C-8585-CB206E54C0CD}" destId="{F9E915F1-87BA-4223-8F92-00FB439B7C40}" srcOrd="1" destOrd="0" presId="urn:microsoft.com/office/officeart/2005/8/layout/radial6"/>
    <dgm:cxn modelId="{55A5D36F-479C-42C5-B925-24B39BBDBA44}" type="presParOf" srcId="{3E738872-7C1D-4B3C-8585-CB206E54C0CD}" destId="{10F9FE99-5513-408A-8299-3D2772232B38}" srcOrd="2" destOrd="0" presId="urn:microsoft.com/office/officeart/2005/8/layout/radial6"/>
    <dgm:cxn modelId="{CBF2483C-CA77-4955-B265-0082BB074BB9}" type="presParOf" srcId="{3E738872-7C1D-4B3C-8585-CB206E54C0CD}" destId="{AAACFE26-9AF7-41B5-9247-ACAF84C0AA03}" srcOrd="3" destOrd="0" presId="urn:microsoft.com/office/officeart/2005/8/layout/radial6"/>
    <dgm:cxn modelId="{E6561F44-CD2D-4394-8571-E35389463189}" type="presParOf" srcId="{3E738872-7C1D-4B3C-8585-CB206E54C0CD}" destId="{B81566F1-4C71-434E-9BAC-6426305B2BCF}" srcOrd="4" destOrd="0" presId="urn:microsoft.com/office/officeart/2005/8/layout/radial6"/>
    <dgm:cxn modelId="{1F993509-6AC9-4F64-93DF-B2BD9FB02A59}" type="presParOf" srcId="{3E738872-7C1D-4B3C-8585-CB206E54C0CD}" destId="{8FC40E28-C510-4D7C-A12B-5216F93B7342}" srcOrd="5" destOrd="0" presId="urn:microsoft.com/office/officeart/2005/8/layout/radial6"/>
    <dgm:cxn modelId="{91FEC498-321D-41E7-9511-76EEBCF87FB0}" type="presParOf" srcId="{3E738872-7C1D-4B3C-8585-CB206E54C0CD}" destId="{D4DE3651-47F2-4EAE-98D2-142777F80F06}" srcOrd="6" destOrd="0" presId="urn:microsoft.com/office/officeart/2005/8/layout/radial6"/>
    <dgm:cxn modelId="{3864C327-DD2B-4FFB-B6B1-527C7C281C97}" type="presParOf" srcId="{3E738872-7C1D-4B3C-8585-CB206E54C0CD}" destId="{4AD8F1DF-02B9-49B9-8CFB-A21DAB89ED47}" srcOrd="7" destOrd="0" presId="urn:microsoft.com/office/officeart/2005/8/layout/radial6"/>
    <dgm:cxn modelId="{11D34412-B8F8-4541-8E14-3C1B64A2BEC8}" type="presParOf" srcId="{3E738872-7C1D-4B3C-8585-CB206E54C0CD}" destId="{779E6425-085D-4032-861D-CCF7FDD60A41}" srcOrd="8" destOrd="0" presId="urn:microsoft.com/office/officeart/2005/8/layout/radial6"/>
    <dgm:cxn modelId="{882B6017-9BA0-435A-B8D4-0FEBFAD11B47}" type="presParOf" srcId="{3E738872-7C1D-4B3C-8585-CB206E54C0CD}" destId="{32B7A2BD-A357-4736-BB77-464098E0B3CE}" srcOrd="9"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39AEA7-8249-437D-AEFF-95211BF69718}" type="doc">
      <dgm:prSet loTypeId="urn:microsoft.com/office/officeart/2005/8/layout/arrow2" loCatId="process" qsTypeId="urn:microsoft.com/office/officeart/2005/8/quickstyle/3d3" qsCatId="3D" csTypeId="urn:microsoft.com/office/officeart/2005/8/colors/colorful1#1" csCatId="colorful" phldr="1"/>
      <dgm:spPr/>
      <dgm:t>
        <a:bodyPr/>
        <a:lstStyle/>
        <a:p>
          <a:endParaRPr lang="da-DK"/>
        </a:p>
      </dgm:t>
    </dgm:pt>
    <dgm:pt modelId="{AD087315-E9E2-4BB8-90D1-5125434541F7}">
      <dgm:prSet phldrT="[Tekst]"/>
      <dgm:spPr/>
      <dgm:t>
        <a:bodyPr/>
        <a:lstStyle/>
        <a:p>
          <a:r>
            <a:rPr lang="da-DK" b="1" dirty="0">
              <a:solidFill>
                <a:srgbClr val="002060"/>
              </a:solidFill>
            </a:rPr>
            <a:t>Psykologi (1952)</a:t>
          </a:r>
        </a:p>
        <a:p>
          <a:r>
            <a:rPr lang="da-DK" b="1" dirty="0"/>
            <a:t>Tryghed i den sociale overgang.</a:t>
          </a:r>
        </a:p>
        <a:p>
          <a:r>
            <a:rPr lang="da-DK" b="1" dirty="0"/>
            <a:t>Forebyggelse </a:t>
          </a:r>
        </a:p>
        <a:p>
          <a:r>
            <a:rPr lang="da-DK" b="1" dirty="0"/>
            <a:t>Demokratisk dannelse</a:t>
          </a:r>
          <a:endParaRPr lang="da-DK" dirty="0"/>
        </a:p>
      </dgm:t>
    </dgm:pt>
    <dgm:pt modelId="{39405DF5-9B8D-4C37-B8C4-EFE886F738FA}" type="parTrans" cxnId="{AD0D04B5-1BD8-4C04-83B8-B3DAD9506993}">
      <dgm:prSet/>
      <dgm:spPr/>
      <dgm:t>
        <a:bodyPr/>
        <a:lstStyle/>
        <a:p>
          <a:endParaRPr lang="da-DK"/>
        </a:p>
      </dgm:t>
    </dgm:pt>
    <dgm:pt modelId="{E645898B-F6E1-45B7-8ADC-1E0A3CCB9287}" type="sibTrans" cxnId="{AD0D04B5-1BD8-4C04-83B8-B3DAD9506993}">
      <dgm:prSet/>
      <dgm:spPr/>
      <dgm:t>
        <a:bodyPr/>
        <a:lstStyle/>
        <a:p>
          <a:endParaRPr lang="da-DK"/>
        </a:p>
      </dgm:t>
    </dgm:pt>
    <dgm:pt modelId="{8066CABC-DA35-4862-BB78-9464FB6029A5}">
      <dgm:prSet phldrT="[Tekst]" custT="1"/>
      <dgm:spPr/>
      <dgm:t>
        <a:bodyPr/>
        <a:lstStyle/>
        <a:p>
          <a:r>
            <a:rPr lang="da-DK" sz="1800" b="1" dirty="0">
              <a:solidFill>
                <a:srgbClr val="002060"/>
              </a:solidFill>
            </a:rPr>
            <a:t>Social/sociologi (1995)</a:t>
          </a:r>
        </a:p>
        <a:p>
          <a:r>
            <a:rPr lang="da-DK" sz="1800" b="1" dirty="0"/>
            <a:t>Særlige opgaver ift. udsatte målgrupper</a:t>
          </a:r>
        </a:p>
        <a:p>
          <a:r>
            <a:rPr lang="da-DK" sz="1800" b="1" dirty="0"/>
            <a:t>Samspil med lokalområdets øvrige fritidstilbud</a:t>
          </a:r>
        </a:p>
        <a:p>
          <a:r>
            <a:rPr lang="da-DK" sz="1800" b="1" dirty="0"/>
            <a:t>Sociale og personlige kompetencer</a:t>
          </a:r>
          <a:endParaRPr lang="da-DK" sz="1800" dirty="0"/>
        </a:p>
      </dgm:t>
    </dgm:pt>
    <dgm:pt modelId="{AF5450B5-40C9-4BB1-86C5-C436CDB4AC4E}" type="parTrans" cxnId="{D81CBC5E-333D-435B-B064-74511728DEA0}">
      <dgm:prSet/>
      <dgm:spPr/>
      <dgm:t>
        <a:bodyPr/>
        <a:lstStyle/>
        <a:p>
          <a:endParaRPr lang="da-DK"/>
        </a:p>
      </dgm:t>
    </dgm:pt>
    <dgm:pt modelId="{2BD13479-4700-44CA-A39E-8EA1AA5897BF}" type="sibTrans" cxnId="{D81CBC5E-333D-435B-B064-74511728DEA0}">
      <dgm:prSet/>
      <dgm:spPr/>
      <dgm:t>
        <a:bodyPr/>
        <a:lstStyle/>
        <a:p>
          <a:endParaRPr lang="da-DK"/>
        </a:p>
      </dgm:t>
    </dgm:pt>
    <dgm:pt modelId="{912F5FD7-694F-45DA-B9D4-8B10422282A9}">
      <dgm:prSet phldrT="[Tekst]"/>
      <dgm:spPr/>
      <dgm:t>
        <a:bodyPr/>
        <a:lstStyle/>
        <a:p>
          <a:r>
            <a:rPr lang="da-DK" b="1" dirty="0">
              <a:solidFill>
                <a:srgbClr val="002060"/>
              </a:solidFill>
            </a:rPr>
            <a:t>Læring (2014)</a:t>
          </a:r>
        </a:p>
        <a:p>
          <a:r>
            <a:rPr lang="da-DK" b="1" dirty="0"/>
            <a:t>Bedre læring </a:t>
          </a:r>
        </a:p>
        <a:p>
          <a:r>
            <a:rPr lang="da-DK" b="1" dirty="0"/>
            <a:t>Trivsel og inklusion</a:t>
          </a:r>
        </a:p>
        <a:p>
          <a:r>
            <a:rPr lang="da-DK" b="1" dirty="0"/>
            <a:t>Bevægelse og sundhed</a:t>
          </a:r>
        </a:p>
        <a:p>
          <a:r>
            <a:rPr lang="da-DK" b="1" dirty="0"/>
            <a:t>Den varierede skoledag med varierede læringsformer</a:t>
          </a:r>
          <a:endParaRPr lang="da-DK" dirty="0"/>
        </a:p>
      </dgm:t>
    </dgm:pt>
    <dgm:pt modelId="{2FBB842B-1D4E-457F-A75A-8FFF4EFE08E9}" type="parTrans" cxnId="{ECD3DE06-B750-460F-92BE-89602C1AB988}">
      <dgm:prSet/>
      <dgm:spPr/>
      <dgm:t>
        <a:bodyPr/>
        <a:lstStyle/>
        <a:p>
          <a:endParaRPr lang="da-DK"/>
        </a:p>
      </dgm:t>
    </dgm:pt>
    <dgm:pt modelId="{FE85C927-91CE-4579-9D15-2DA99F580BB6}" type="sibTrans" cxnId="{ECD3DE06-B750-460F-92BE-89602C1AB988}">
      <dgm:prSet/>
      <dgm:spPr/>
      <dgm:t>
        <a:bodyPr/>
        <a:lstStyle/>
        <a:p>
          <a:endParaRPr lang="da-DK"/>
        </a:p>
      </dgm:t>
    </dgm:pt>
    <dgm:pt modelId="{25DA001D-7694-4980-9112-DE465AEFA440}" type="pres">
      <dgm:prSet presAssocID="{F539AEA7-8249-437D-AEFF-95211BF69718}" presName="arrowDiagram" presStyleCnt="0">
        <dgm:presLayoutVars>
          <dgm:chMax val="5"/>
          <dgm:dir/>
          <dgm:resizeHandles val="exact"/>
        </dgm:presLayoutVars>
      </dgm:prSet>
      <dgm:spPr/>
    </dgm:pt>
    <dgm:pt modelId="{F5BDA041-0403-48B2-BA17-8464CF2D3193}" type="pres">
      <dgm:prSet presAssocID="{F539AEA7-8249-437D-AEFF-95211BF69718}" presName="arrow" presStyleLbl="bgShp" presStyleIdx="0" presStyleCnt="1" custLinFactNeighborX="-1974" custLinFactNeighborY="430"/>
      <dgm:spPr/>
    </dgm:pt>
    <dgm:pt modelId="{B13BA9BD-6743-4040-8A8D-AF46279C32B7}" type="pres">
      <dgm:prSet presAssocID="{F539AEA7-8249-437D-AEFF-95211BF69718}" presName="arrowDiagram3" presStyleCnt="0"/>
      <dgm:spPr/>
    </dgm:pt>
    <dgm:pt modelId="{E288B397-8520-41B8-9B10-D38DED01A2A7}" type="pres">
      <dgm:prSet presAssocID="{AD087315-E9E2-4BB8-90D1-5125434541F7}" presName="bullet3a" presStyleLbl="node1" presStyleIdx="0" presStyleCnt="3" custLinFactY="-23244" custLinFactNeighborX="46432" custLinFactNeighborY="-100000"/>
      <dgm:spPr/>
    </dgm:pt>
    <dgm:pt modelId="{8EA7579A-4191-4BD5-9EF2-8FA42B927969}" type="pres">
      <dgm:prSet presAssocID="{AD087315-E9E2-4BB8-90D1-5125434541F7}" presName="textBox3a" presStyleLbl="revTx" presStyleIdx="0" presStyleCnt="3" custAng="0" custScaleY="164199" custLinFactNeighborX="9908" custLinFactNeighborY="19740">
        <dgm:presLayoutVars>
          <dgm:bulletEnabled val="1"/>
        </dgm:presLayoutVars>
      </dgm:prSet>
      <dgm:spPr/>
    </dgm:pt>
    <dgm:pt modelId="{A461AD3D-9A01-494F-8C22-C02BD54557C1}" type="pres">
      <dgm:prSet presAssocID="{8066CABC-DA35-4862-BB78-9464FB6029A5}" presName="bullet3b" presStyleLbl="node1" presStyleIdx="1" presStyleCnt="3" custLinFactNeighborX="-37516" custLinFactNeighborY="-16810"/>
      <dgm:spPr/>
    </dgm:pt>
    <dgm:pt modelId="{4B1FDFC9-86FB-4E90-B233-3F3CC0CDB081}" type="pres">
      <dgm:prSet presAssocID="{8066CABC-DA35-4862-BB78-9464FB6029A5}" presName="textBox3b" presStyleLbl="revTx" presStyleIdx="1" presStyleCnt="3" custScaleY="129960">
        <dgm:presLayoutVars>
          <dgm:bulletEnabled val="1"/>
        </dgm:presLayoutVars>
      </dgm:prSet>
      <dgm:spPr/>
    </dgm:pt>
    <dgm:pt modelId="{D9EED390-D205-407F-B878-D01A07D7FF2F}" type="pres">
      <dgm:prSet presAssocID="{912F5FD7-694F-45DA-B9D4-8B10422282A9}" presName="bullet3c" presStyleLbl="node1" presStyleIdx="2" presStyleCnt="3" custLinFactNeighborX="-16046" custLinFactNeighborY="11667"/>
      <dgm:spPr/>
    </dgm:pt>
    <dgm:pt modelId="{075692B6-6696-4D01-BB00-3B83548EBDA2}" type="pres">
      <dgm:prSet presAssocID="{912F5FD7-694F-45DA-B9D4-8B10422282A9}" presName="textBox3c" presStyleLbl="revTx" presStyleIdx="2" presStyleCnt="3" custScaleY="115969" custLinFactNeighborX="-1245" custLinFactNeighborY="-1616">
        <dgm:presLayoutVars>
          <dgm:bulletEnabled val="1"/>
        </dgm:presLayoutVars>
      </dgm:prSet>
      <dgm:spPr/>
    </dgm:pt>
  </dgm:ptLst>
  <dgm:cxnLst>
    <dgm:cxn modelId="{ECD3DE06-B750-460F-92BE-89602C1AB988}" srcId="{F539AEA7-8249-437D-AEFF-95211BF69718}" destId="{912F5FD7-694F-45DA-B9D4-8B10422282A9}" srcOrd="2" destOrd="0" parTransId="{2FBB842B-1D4E-457F-A75A-8FFF4EFE08E9}" sibTransId="{FE85C927-91CE-4579-9D15-2DA99F580BB6}"/>
    <dgm:cxn modelId="{1A933D0A-6A79-484C-86FD-131C19BE51D4}" type="presOf" srcId="{F539AEA7-8249-437D-AEFF-95211BF69718}" destId="{25DA001D-7694-4980-9112-DE465AEFA440}" srcOrd="0" destOrd="0" presId="urn:microsoft.com/office/officeart/2005/8/layout/arrow2"/>
    <dgm:cxn modelId="{D8D9BE26-6C44-42FD-90E0-C66E95A0179D}" type="presOf" srcId="{AD087315-E9E2-4BB8-90D1-5125434541F7}" destId="{8EA7579A-4191-4BD5-9EF2-8FA42B927969}" srcOrd="0" destOrd="0" presId="urn:microsoft.com/office/officeart/2005/8/layout/arrow2"/>
    <dgm:cxn modelId="{D81CBC5E-333D-435B-B064-74511728DEA0}" srcId="{F539AEA7-8249-437D-AEFF-95211BF69718}" destId="{8066CABC-DA35-4862-BB78-9464FB6029A5}" srcOrd="1" destOrd="0" parTransId="{AF5450B5-40C9-4BB1-86C5-C436CDB4AC4E}" sibTransId="{2BD13479-4700-44CA-A39E-8EA1AA5897BF}"/>
    <dgm:cxn modelId="{29CE748B-10B1-4CC4-9DAA-5F785E33107D}" type="presOf" srcId="{8066CABC-DA35-4862-BB78-9464FB6029A5}" destId="{4B1FDFC9-86FB-4E90-B233-3F3CC0CDB081}" srcOrd="0" destOrd="0" presId="urn:microsoft.com/office/officeart/2005/8/layout/arrow2"/>
    <dgm:cxn modelId="{68C0AD9B-2878-46A5-BDBF-BB99B35D45BF}" type="presOf" srcId="{912F5FD7-694F-45DA-B9D4-8B10422282A9}" destId="{075692B6-6696-4D01-BB00-3B83548EBDA2}" srcOrd="0" destOrd="0" presId="urn:microsoft.com/office/officeart/2005/8/layout/arrow2"/>
    <dgm:cxn modelId="{AD0D04B5-1BD8-4C04-83B8-B3DAD9506993}" srcId="{F539AEA7-8249-437D-AEFF-95211BF69718}" destId="{AD087315-E9E2-4BB8-90D1-5125434541F7}" srcOrd="0" destOrd="0" parTransId="{39405DF5-9B8D-4C37-B8C4-EFE886F738FA}" sibTransId="{E645898B-F6E1-45B7-8ADC-1E0A3CCB9287}"/>
    <dgm:cxn modelId="{A13E8ED8-2680-4127-A122-F1A82310B53A}" type="presParOf" srcId="{25DA001D-7694-4980-9112-DE465AEFA440}" destId="{F5BDA041-0403-48B2-BA17-8464CF2D3193}" srcOrd="0" destOrd="0" presId="urn:microsoft.com/office/officeart/2005/8/layout/arrow2"/>
    <dgm:cxn modelId="{FF85A8AA-66CF-4FFA-810A-5D9DF0CB0AC3}" type="presParOf" srcId="{25DA001D-7694-4980-9112-DE465AEFA440}" destId="{B13BA9BD-6743-4040-8A8D-AF46279C32B7}" srcOrd="1" destOrd="0" presId="urn:microsoft.com/office/officeart/2005/8/layout/arrow2"/>
    <dgm:cxn modelId="{7E633DB9-4214-484F-BC51-6FA9BF562A52}" type="presParOf" srcId="{B13BA9BD-6743-4040-8A8D-AF46279C32B7}" destId="{E288B397-8520-41B8-9B10-D38DED01A2A7}" srcOrd="0" destOrd="0" presId="urn:microsoft.com/office/officeart/2005/8/layout/arrow2"/>
    <dgm:cxn modelId="{2BAB7FC9-4309-4767-AF11-317028171101}" type="presParOf" srcId="{B13BA9BD-6743-4040-8A8D-AF46279C32B7}" destId="{8EA7579A-4191-4BD5-9EF2-8FA42B927969}" srcOrd="1" destOrd="0" presId="urn:microsoft.com/office/officeart/2005/8/layout/arrow2"/>
    <dgm:cxn modelId="{731DBBCA-A460-4F1A-800B-3A3C15BB8D04}" type="presParOf" srcId="{B13BA9BD-6743-4040-8A8D-AF46279C32B7}" destId="{A461AD3D-9A01-494F-8C22-C02BD54557C1}" srcOrd="2" destOrd="0" presId="urn:microsoft.com/office/officeart/2005/8/layout/arrow2"/>
    <dgm:cxn modelId="{2124BB08-D059-4BAD-8672-141942DCC9AA}" type="presParOf" srcId="{B13BA9BD-6743-4040-8A8D-AF46279C32B7}" destId="{4B1FDFC9-86FB-4E90-B233-3F3CC0CDB081}" srcOrd="3" destOrd="0" presId="urn:microsoft.com/office/officeart/2005/8/layout/arrow2"/>
    <dgm:cxn modelId="{6945CAE9-B8B8-469E-9618-D54CBF822CB9}" type="presParOf" srcId="{B13BA9BD-6743-4040-8A8D-AF46279C32B7}" destId="{D9EED390-D205-407F-B878-D01A07D7FF2F}" srcOrd="4" destOrd="0" presId="urn:microsoft.com/office/officeart/2005/8/layout/arrow2"/>
    <dgm:cxn modelId="{ABA310D3-0C58-489B-9AC6-A17CA7B7AEA3}" type="presParOf" srcId="{B13BA9BD-6743-4040-8A8D-AF46279C32B7}" destId="{075692B6-6696-4D01-BB00-3B83548EBDA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A4C0E-737C-4B93-8B8B-DCCEE3621B0B}">
      <dsp:nvSpPr>
        <dsp:cNvPr id="0" name=""/>
        <dsp:cNvSpPr/>
      </dsp:nvSpPr>
      <dsp:spPr>
        <a:xfrm>
          <a:off x="5331023" y="2427983"/>
          <a:ext cx="1529952" cy="15299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5555079" y="2652039"/>
        <a:ext cx="1081840" cy="1081840"/>
      </dsp:txXfrm>
    </dsp:sp>
    <dsp:sp modelId="{2B80A06E-F3C8-4E67-B862-7790089A8DF8}">
      <dsp:nvSpPr>
        <dsp:cNvPr id="0" name=""/>
        <dsp:cNvSpPr/>
      </dsp:nvSpPr>
      <dsp:spPr>
        <a:xfrm rot="5400000">
          <a:off x="5815509" y="1654540"/>
          <a:ext cx="560980"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5893537" y="1680550"/>
        <a:ext cx="404925" cy="312110"/>
      </dsp:txXfrm>
    </dsp:sp>
    <dsp:sp modelId="{780E4C8C-B562-4D6C-9C67-B67C3E9C942F}">
      <dsp:nvSpPr>
        <dsp:cNvPr id="0" name=""/>
        <dsp:cNvSpPr/>
      </dsp:nvSpPr>
      <dsp:spPr>
        <a:xfrm>
          <a:off x="5343164" y="-137144"/>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a-DK" sz="1400" kern="1200" dirty="0">
              <a:solidFill>
                <a:schemeClr val="bg1"/>
              </a:solidFill>
              <a:latin typeface="Gill Sans MT" panose="020B0502020104020203" pitchFamily="34" charset="0"/>
            </a:rPr>
            <a:t>Hyper-</a:t>
          </a:r>
          <a:r>
            <a:rPr lang="da-DK" sz="1400" kern="1200" dirty="0" err="1">
              <a:solidFill>
                <a:schemeClr val="bg1"/>
              </a:solidFill>
              <a:latin typeface="Gill Sans MT" panose="020B0502020104020203" pitchFamily="34" charset="0"/>
            </a:rPr>
            <a:t>individuali</a:t>
          </a:r>
          <a:r>
            <a:rPr lang="da-DK" sz="1400" kern="1200" dirty="0">
              <a:solidFill>
                <a:schemeClr val="bg1"/>
              </a:solidFill>
              <a:latin typeface="Gill Sans MT" panose="020B0502020104020203" pitchFamily="34" charset="0"/>
            </a:rPr>
            <a:t>-</a:t>
          </a:r>
          <a:r>
            <a:rPr lang="da-DK" sz="1400" kern="1200" dirty="0" err="1">
              <a:solidFill>
                <a:schemeClr val="bg1"/>
              </a:solidFill>
              <a:latin typeface="Gill Sans MT" panose="020B0502020104020203" pitchFamily="34" charset="0"/>
            </a:rPr>
            <a:t>sering</a:t>
          </a:r>
          <a:r>
            <a:rPr lang="da-DK" sz="1400" kern="1200" dirty="0">
              <a:solidFill>
                <a:schemeClr val="bg1"/>
              </a:solidFill>
              <a:latin typeface="Gill Sans MT" panose="020B0502020104020203" pitchFamily="34" charset="0"/>
            </a:rPr>
            <a:t> </a:t>
          </a:r>
        </a:p>
      </dsp:txBody>
      <dsp:txXfrm>
        <a:off x="5563664" y="83503"/>
        <a:ext cx="1064669" cy="1065379"/>
      </dsp:txXfrm>
    </dsp:sp>
    <dsp:sp modelId="{BABDFE9D-B4C0-45A5-858B-050CC54F06DB}">
      <dsp:nvSpPr>
        <dsp:cNvPr id="0" name=""/>
        <dsp:cNvSpPr/>
      </dsp:nvSpPr>
      <dsp:spPr>
        <a:xfrm rot="7560000">
          <a:off x="6566894" y="1898611"/>
          <a:ext cx="561072"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6690785" y="1939522"/>
        <a:ext cx="405017" cy="312110"/>
      </dsp:txXfrm>
    </dsp:sp>
    <dsp:sp modelId="{FCE73F97-1868-4959-B03D-47FAC57BB218}">
      <dsp:nvSpPr>
        <dsp:cNvPr id="0" name=""/>
        <dsp:cNvSpPr/>
      </dsp:nvSpPr>
      <dsp:spPr>
        <a:xfrm>
          <a:off x="6857750" y="354974"/>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Eskalerende acceleration </a:t>
          </a:r>
        </a:p>
      </dsp:txBody>
      <dsp:txXfrm>
        <a:off x="7078250" y="575621"/>
        <a:ext cx="1064669" cy="1065379"/>
      </dsp:txXfrm>
    </dsp:sp>
    <dsp:sp modelId="{F135D1D9-C4F0-4590-BE04-DF1FAC23A8CC}">
      <dsp:nvSpPr>
        <dsp:cNvPr id="0" name=""/>
        <dsp:cNvSpPr/>
      </dsp:nvSpPr>
      <dsp:spPr>
        <a:xfrm rot="9720000">
          <a:off x="7031359" y="2537774"/>
          <a:ext cx="561221"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7183595" y="2617699"/>
        <a:ext cx="405166" cy="312110"/>
      </dsp:txXfrm>
    </dsp:sp>
    <dsp:sp modelId="{F227A162-CA1E-48C3-8FF6-9005DCC805B7}">
      <dsp:nvSpPr>
        <dsp:cNvPr id="0" name=""/>
        <dsp:cNvSpPr/>
      </dsp:nvSpPr>
      <dsp:spPr>
        <a:xfrm>
          <a:off x="7793815" y="1643358"/>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err="1">
              <a:solidFill>
                <a:schemeClr val="bg1"/>
              </a:solidFill>
              <a:latin typeface="Gill Sans MT" panose="020B0502020104020203" pitchFamily="34" charset="0"/>
            </a:rPr>
            <a:t>Psykologi-sering</a:t>
          </a:r>
          <a:r>
            <a:rPr lang="da-DK" sz="1600" kern="1200" dirty="0">
              <a:solidFill>
                <a:schemeClr val="bg1"/>
              </a:solidFill>
              <a:latin typeface="Gill Sans MT" panose="020B0502020104020203" pitchFamily="34" charset="0"/>
            </a:rPr>
            <a:t> </a:t>
          </a:r>
        </a:p>
      </dsp:txBody>
      <dsp:txXfrm>
        <a:off x="8014315" y="1864005"/>
        <a:ext cx="1064669" cy="1065379"/>
      </dsp:txXfrm>
    </dsp:sp>
    <dsp:sp modelId="{B4EB7F3D-ED62-4204-9E9E-DF171904A56E}">
      <dsp:nvSpPr>
        <dsp:cNvPr id="0" name=""/>
        <dsp:cNvSpPr/>
      </dsp:nvSpPr>
      <dsp:spPr>
        <a:xfrm rot="11880000">
          <a:off x="7031359" y="3327960"/>
          <a:ext cx="561221"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7183595" y="3456109"/>
        <a:ext cx="405166" cy="312110"/>
      </dsp:txXfrm>
    </dsp:sp>
    <dsp:sp modelId="{E9AA8810-6A1D-48C4-9B39-893F0F5A39B1}">
      <dsp:nvSpPr>
        <dsp:cNvPr id="0" name=""/>
        <dsp:cNvSpPr/>
      </dsp:nvSpPr>
      <dsp:spPr>
        <a:xfrm>
          <a:off x="7793815" y="3235887"/>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Præstations- og perfekt-</a:t>
          </a:r>
          <a:r>
            <a:rPr lang="da-DK" sz="1200" kern="1200" dirty="0" err="1">
              <a:solidFill>
                <a:schemeClr val="bg1"/>
              </a:solidFill>
              <a:latin typeface="Gill Sans MT" panose="020B0502020104020203" pitchFamily="34" charset="0"/>
            </a:rPr>
            <a:t>hedskultur</a:t>
          </a:r>
          <a:endParaRPr lang="da-DK" sz="1200" kern="1200" dirty="0">
            <a:solidFill>
              <a:schemeClr val="bg1"/>
            </a:solidFill>
            <a:latin typeface="Gill Sans MT" panose="020B0502020104020203" pitchFamily="34" charset="0"/>
          </a:endParaRPr>
        </a:p>
      </dsp:txBody>
      <dsp:txXfrm>
        <a:off x="8014315" y="3456534"/>
        <a:ext cx="1064669" cy="1065379"/>
      </dsp:txXfrm>
    </dsp:sp>
    <dsp:sp modelId="{E57A11CD-3C06-4967-8F27-C80F7E36D9E5}">
      <dsp:nvSpPr>
        <dsp:cNvPr id="0" name=""/>
        <dsp:cNvSpPr/>
      </dsp:nvSpPr>
      <dsp:spPr>
        <a:xfrm rot="14040000">
          <a:off x="6566894" y="3967123"/>
          <a:ext cx="561072"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6690785" y="4134286"/>
        <a:ext cx="405017" cy="312110"/>
      </dsp:txXfrm>
    </dsp:sp>
    <dsp:sp modelId="{525D526D-AA9D-472C-A9E3-75FEF1D2DC57}">
      <dsp:nvSpPr>
        <dsp:cNvPr id="0" name=""/>
        <dsp:cNvSpPr/>
      </dsp:nvSpPr>
      <dsp:spPr>
        <a:xfrm>
          <a:off x="6857750" y="4524271"/>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bg1"/>
              </a:solidFill>
              <a:latin typeface="Gill Sans MT" panose="020B0502020104020203" pitchFamily="34" charset="0"/>
            </a:rPr>
            <a:t>Krop og sundhed</a:t>
          </a:r>
        </a:p>
      </dsp:txBody>
      <dsp:txXfrm>
        <a:off x="7078250" y="4744918"/>
        <a:ext cx="1064669" cy="1065379"/>
      </dsp:txXfrm>
    </dsp:sp>
    <dsp:sp modelId="{BEE7F28C-960E-4255-8AD3-7C427076B2F3}">
      <dsp:nvSpPr>
        <dsp:cNvPr id="0" name=""/>
        <dsp:cNvSpPr/>
      </dsp:nvSpPr>
      <dsp:spPr>
        <a:xfrm rot="16200000">
          <a:off x="5815509" y="4211194"/>
          <a:ext cx="560980"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a:off x="5893537" y="4393259"/>
        <a:ext cx="404925" cy="312110"/>
      </dsp:txXfrm>
    </dsp:sp>
    <dsp:sp modelId="{98FC95B3-A89B-4FA1-94CA-2C5B256DD237}">
      <dsp:nvSpPr>
        <dsp:cNvPr id="0" name=""/>
        <dsp:cNvSpPr/>
      </dsp:nvSpPr>
      <dsp:spPr>
        <a:xfrm>
          <a:off x="5343164" y="5016389"/>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Klima og </a:t>
          </a:r>
          <a:r>
            <a:rPr lang="da-DK" sz="1200" kern="1200" dirty="0" err="1">
              <a:solidFill>
                <a:schemeClr val="bg1"/>
              </a:solidFill>
              <a:latin typeface="Gill Sans MT" panose="020B0502020104020203" pitchFamily="34" charset="0"/>
            </a:rPr>
            <a:t>bæredyghed</a:t>
          </a:r>
          <a:endParaRPr lang="da-DK" sz="1200" kern="1200" dirty="0">
            <a:solidFill>
              <a:schemeClr val="bg1"/>
            </a:solidFill>
            <a:latin typeface="Gill Sans MT" panose="020B0502020104020203" pitchFamily="34" charset="0"/>
          </a:endParaRPr>
        </a:p>
      </dsp:txBody>
      <dsp:txXfrm>
        <a:off x="5563664" y="5237036"/>
        <a:ext cx="1064669" cy="1065379"/>
      </dsp:txXfrm>
    </dsp:sp>
    <dsp:sp modelId="{78049666-9233-45A1-83B4-764243C05140}">
      <dsp:nvSpPr>
        <dsp:cNvPr id="0" name=""/>
        <dsp:cNvSpPr/>
      </dsp:nvSpPr>
      <dsp:spPr>
        <a:xfrm rot="18360000">
          <a:off x="5064032" y="3967123"/>
          <a:ext cx="561072"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5096196" y="4134286"/>
        <a:ext cx="405017" cy="312110"/>
      </dsp:txXfrm>
    </dsp:sp>
    <dsp:sp modelId="{DA84959B-6D01-4B35-BBF4-4755FAB0F794}">
      <dsp:nvSpPr>
        <dsp:cNvPr id="0" name=""/>
        <dsp:cNvSpPr/>
      </dsp:nvSpPr>
      <dsp:spPr>
        <a:xfrm>
          <a:off x="3828579" y="4524271"/>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bg1"/>
              </a:solidFill>
              <a:latin typeface="Gill Sans MT" panose="020B0502020104020203" pitchFamily="34" charset="0"/>
            </a:rPr>
            <a:t>Globalisering</a:t>
          </a:r>
        </a:p>
      </dsp:txBody>
      <dsp:txXfrm>
        <a:off x="4049079" y="4744918"/>
        <a:ext cx="1064669" cy="1065379"/>
      </dsp:txXfrm>
    </dsp:sp>
    <dsp:sp modelId="{651D5089-F8F6-4DDE-8632-5B912FF9FFBE}">
      <dsp:nvSpPr>
        <dsp:cNvPr id="0" name=""/>
        <dsp:cNvSpPr/>
      </dsp:nvSpPr>
      <dsp:spPr>
        <a:xfrm rot="20520000">
          <a:off x="4599418" y="3327960"/>
          <a:ext cx="561221"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4603237" y="3456109"/>
        <a:ext cx="405166" cy="312110"/>
      </dsp:txXfrm>
    </dsp:sp>
    <dsp:sp modelId="{4D5DF435-DB1F-4087-997A-B9DA99F833F0}">
      <dsp:nvSpPr>
        <dsp:cNvPr id="0" name=""/>
        <dsp:cNvSpPr/>
      </dsp:nvSpPr>
      <dsp:spPr>
        <a:xfrm>
          <a:off x="2892513" y="3235887"/>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bg1"/>
              </a:solidFill>
              <a:latin typeface="Gill Sans MT" panose="020B0502020104020203" pitchFamily="34" charset="0"/>
            </a:rPr>
            <a:t>Teknologisk udvikling</a:t>
          </a:r>
        </a:p>
      </dsp:txBody>
      <dsp:txXfrm>
        <a:off x="3113013" y="3456534"/>
        <a:ext cx="1064669" cy="1065379"/>
      </dsp:txXfrm>
    </dsp:sp>
    <dsp:sp modelId="{02680F8D-EB9B-4CF7-BE60-716C3D256754}">
      <dsp:nvSpPr>
        <dsp:cNvPr id="0" name=""/>
        <dsp:cNvSpPr/>
      </dsp:nvSpPr>
      <dsp:spPr>
        <a:xfrm rot="1080000">
          <a:off x="4599418" y="2537774"/>
          <a:ext cx="561221"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4603237" y="2617699"/>
        <a:ext cx="405166" cy="312110"/>
      </dsp:txXfrm>
    </dsp:sp>
    <dsp:sp modelId="{97540BDF-BF59-476A-8E8B-19B4E607A7FF}">
      <dsp:nvSpPr>
        <dsp:cNvPr id="0" name=""/>
        <dsp:cNvSpPr/>
      </dsp:nvSpPr>
      <dsp:spPr>
        <a:xfrm>
          <a:off x="2892513" y="1643358"/>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a-DK" sz="1100" kern="1200" dirty="0">
              <a:solidFill>
                <a:schemeClr val="bg1"/>
              </a:solidFill>
              <a:latin typeface="Gill Sans MT" panose="020B0502020104020203" pitchFamily="34" charset="0"/>
            </a:rPr>
            <a:t>Kompleksitet</a:t>
          </a:r>
        </a:p>
      </dsp:txBody>
      <dsp:txXfrm>
        <a:off x="3113013" y="1864005"/>
        <a:ext cx="1064669" cy="1065379"/>
      </dsp:txXfrm>
    </dsp:sp>
    <dsp:sp modelId="{E511982E-4A73-4CC8-B22D-5C408BE6B0FD}">
      <dsp:nvSpPr>
        <dsp:cNvPr id="0" name=""/>
        <dsp:cNvSpPr/>
      </dsp:nvSpPr>
      <dsp:spPr>
        <a:xfrm rot="3240000">
          <a:off x="5064032" y="1898611"/>
          <a:ext cx="561072" cy="520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da-DK" sz="3200" kern="1200"/>
        </a:p>
      </dsp:txBody>
      <dsp:txXfrm rot="10800000">
        <a:off x="5096196" y="1939522"/>
        <a:ext cx="405017" cy="312110"/>
      </dsp:txXfrm>
    </dsp:sp>
    <dsp:sp modelId="{500AA863-82E9-4A17-8845-F1651F81D8D6}">
      <dsp:nvSpPr>
        <dsp:cNvPr id="0" name=""/>
        <dsp:cNvSpPr/>
      </dsp:nvSpPr>
      <dsp:spPr>
        <a:xfrm>
          <a:off x="3828579" y="354974"/>
          <a:ext cx="1505669" cy="1506673"/>
        </a:xfrm>
        <a:prstGeom prst="ellipse">
          <a:avLst/>
        </a:prstGeom>
        <a:noFill/>
        <a:ln w="38100" cap="flat" cmpd="sng" algn="ctr">
          <a:solidFill>
            <a:srgbClr val="EE89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bg1"/>
              </a:solidFill>
              <a:latin typeface="Gill Sans MT" panose="020B0502020104020203" pitchFamily="34" charset="0"/>
            </a:rPr>
            <a:t>Videns- og netværks-samfund</a:t>
          </a:r>
        </a:p>
      </dsp:txBody>
      <dsp:txXfrm>
        <a:off x="4049079" y="575621"/>
        <a:ext cx="1064669" cy="1065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7A2BD-A357-4736-BB77-464098E0B3CE}">
      <dsp:nvSpPr>
        <dsp:cNvPr id="0" name=""/>
        <dsp:cNvSpPr/>
      </dsp:nvSpPr>
      <dsp:spPr>
        <a:xfrm>
          <a:off x="1615130" y="436528"/>
          <a:ext cx="4054336" cy="4054336"/>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E3651-47F2-4EAE-98D2-142777F80F06}">
      <dsp:nvSpPr>
        <dsp:cNvPr id="0" name=""/>
        <dsp:cNvSpPr/>
      </dsp:nvSpPr>
      <dsp:spPr>
        <a:xfrm>
          <a:off x="1615130" y="608310"/>
          <a:ext cx="4054336" cy="4054336"/>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ACFE26-9AF7-41B5-9247-ACAF84C0AA03}">
      <dsp:nvSpPr>
        <dsp:cNvPr id="0" name=""/>
        <dsp:cNvSpPr/>
      </dsp:nvSpPr>
      <dsp:spPr>
        <a:xfrm>
          <a:off x="1615130" y="608310"/>
          <a:ext cx="4054336" cy="4054336"/>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8978D-ABB8-432B-98E2-5FF3878A6C93}">
      <dsp:nvSpPr>
        <dsp:cNvPr id="0" name=""/>
        <dsp:cNvSpPr/>
      </dsp:nvSpPr>
      <dsp:spPr>
        <a:xfrm>
          <a:off x="2708604" y="1701783"/>
          <a:ext cx="1867389" cy="1867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t>Fritidspædagogik som løsning på børne- og ungdomsproblemer</a:t>
          </a:r>
        </a:p>
      </dsp:txBody>
      <dsp:txXfrm>
        <a:off x="2982077" y="1975256"/>
        <a:ext cx="1320443" cy="1320443"/>
      </dsp:txXfrm>
    </dsp:sp>
    <dsp:sp modelId="{F9E915F1-87BA-4223-8F92-00FB439B7C40}">
      <dsp:nvSpPr>
        <dsp:cNvPr id="0" name=""/>
        <dsp:cNvSpPr/>
      </dsp:nvSpPr>
      <dsp:spPr>
        <a:xfrm>
          <a:off x="2988712" y="1782"/>
          <a:ext cx="1307172" cy="1307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t>Psykologi</a:t>
          </a:r>
        </a:p>
      </dsp:txBody>
      <dsp:txXfrm>
        <a:off x="3180143" y="193213"/>
        <a:ext cx="924310" cy="924310"/>
      </dsp:txXfrm>
    </dsp:sp>
    <dsp:sp modelId="{B81566F1-4C71-434E-9BAC-6426305B2BCF}">
      <dsp:nvSpPr>
        <dsp:cNvPr id="0" name=""/>
        <dsp:cNvSpPr/>
      </dsp:nvSpPr>
      <dsp:spPr>
        <a:xfrm>
          <a:off x="4703538" y="2971947"/>
          <a:ext cx="1307172" cy="1307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t>Sociologi</a:t>
          </a:r>
        </a:p>
      </dsp:txBody>
      <dsp:txXfrm>
        <a:off x="4894969" y="3163378"/>
        <a:ext cx="924310" cy="924310"/>
      </dsp:txXfrm>
    </dsp:sp>
    <dsp:sp modelId="{4AD8F1DF-02B9-49B9-8CFB-A21DAB89ED47}">
      <dsp:nvSpPr>
        <dsp:cNvPr id="0" name=""/>
        <dsp:cNvSpPr/>
      </dsp:nvSpPr>
      <dsp:spPr>
        <a:xfrm>
          <a:off x="1273887" y="2971947"/>
          <a:ext cx="1307172" cy="13071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a-DK" sz="1100" kern="1200" dirty="0"/>
            <a:t>Læring</a:t>
          </a:r>
        </a:p>
      </dsp:txBody>
      <dsp:txXfrm>
        <a:off x="1465318" y="3163378"/>
        <a:ext cx="924310" cy="924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DA041-0403-48B2-BA17-8464CF2D3193}">
      <dsp:nvSpPr>
        <dsp:cNvPr id="0" name=""/>
        <dsp:cNvSpPr/>
      </dsp:nvSpPr>
      <dsp:spPr>
        <a:xfrm>
          <a:off x="20063" y="-193943"/>
          <a:ext cx="7373619" cy="4608512"/>
        </a:xfrm>
        <a:prstGeom prst="swooshArrow">
          <a:avLst>
            <a:gd name="adj1" fmla="val 25000"/>
            <a:gd name="adj2" fmla="val 25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288B397-8520-41B8-9B10-D38DED01A2A7}">
      <dsp:nvSpPr>
        <dsp:cNvPr id="0" name=""/>
        <dsp:cNvSpPr/>
      </dsp:nvSpPr>
      <dsp:spPr>
        <a:xfrm>
          <a:off x="1191084" y="2730758"/>
          <a:ext cx="191714" cy="191714"/>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A7579A-4191-4BD5-9EF2-8FA42B927969}">
      <dsp:nvSpPr>
        <dsp:cNvPr id="0" name=""/>
        <dsp:cNvSpPr/>
      </dsp:nvSpPr>
      <dsp:spPr>
        <a:xfrm>
          <a:off x="1368149" y="2635371"/>
          <a:ext cx="1718053" cy="21869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585" tIns="0" rIns="0" bIns="0" numCol="1" spcCol="1270" anchor="t" anchorCtr="0">
          <a:noAutofit/>
        </a:bodyPr>
        <a:lstStyle/>
        <a:p>
          <a:pPr marL="0" lvl="0" indent="0" algn="l" defTabSz="800100">
            <a:lnSpc>
              <a:spcPct val="90000"/>
            </a:lnSpc>
            <a:spcBef>
              <a:spcPct val="0"/>
            </a:spcBef>
            <a:spcAft>
              <a:spcPct val="35000"/>
            </a:spcAft>
            <a:buNone/>
          </a:pPr>
          <a:r>
            <a:rPr lang="da-DK" sz="1800" b="1" kern="1200" dirty="0">
              <a:solidFill>
                <a:srgbClr val="002060"/>
              </a:solidFill>
            </a:rPr>
            <a:t>Psykologi (1952)</a:t>
          </a:r>
        </a:p>
        <a:p>
          <a:pPr marL="0" lvl="0" indent="0" algn="l" defTabSz="800100">
            <a:lnSpc>
              <a:spcPct val="90000"/>
            </a:lnSpc>
            <a:spcBef>
              <a:spcPct val="0"/>
            </a:spcBef>
            <a:spcAft>
              <a:spcPct val="35000"/>
            </a:spcAft>
            <a:buNone/>
          </a:pPr>
          <a:r>
            <a:rPr lang="da-DK" sz="1800" b="1" kern="1200" dirty="0"/>
            <a:t>Tryghed i den sociale overgang.</a:t>
          </a:r>
        </a:p>
        <a:p>
          <a:pPr marL="0" lvl="0" indent="0" algn="l" defTabSz="800100">
            <a:lnSpc>
              <a:spcPct val="90000"/>
            </a:lnSpc>
            <a:spcBef>
              <a:spcPct val="0"/>
            </a:spcBef>
            <a:spcAft>
              <a:spcPct val="35000"/>
            </a:spcAft>
            <a:buNone/>
          </a:pPr>
          <a:r>
            <a:rPr lang="da-DK" sz="1800" b="1" kern="1200" dirty="0"/>
            <a:t>Forebyggelse </a:t>
          </a:r>
        </a:p>
        <a:p>
          <a:pPr marL="0" lvl="0" indent="0" algn="l" defTabSz="800100">
            <a:lnSpc>
              <a:spcPct val="90000"/>
            </a:lnSpc>
            <a:spcBef>
              <a:spcPct val="0"/>
            </a:spcBef>
            <a:spcAft>
              <a:spcPct val="35000"/>
            </a:spcAft>
            <a:buNone/>
          </a:pPr>
          <a:r>
            <a:rPr lang="da-DK" sz="1800" b="1" kern="1200" dirty="0"/>
            <a:t>Demokratisk dannelse</a:t>
          </a:r>
          <a:endParaRPr lang="da-DK" sz="1800" kern="1200" dirty="0"/>
        </a:p>
      </dsp:txBody>
      <dsp:txXfrm>
        <a:off x="1368149" y="2635371"/>
        <a:ext cx="1718053" cy="2186900"/>
      </dsp:txXfrm>
    </dsp:sp>
    <dsp:sp modelId="{A461AD3D-9A01-494F-8C22-C02BD54557C1}">
      <dsp:nvSpPr>
        <dsp:cNvPr id="0" name=""/>
        <dsp:cNvSpPr/>
      </dsp:nvSpPr>
      <dsp:spPr>
        <a:xfrm>
          <a:off x="2664298" y="1656184"/>
          <a:ext cx="346560" cy="346560"/>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1FDFC9-86FB-4E90-B233-3F3CC0CDB081}">
      <dsp:nvSpPr>
        <dsp:cNvPr id="0" name=""/>
        <dsp:cNvSpPr/>
      </dsp:nvSpPr>
      <dsp:spPr>
        <a:xfrm>
          <a:off x="2967593" y="1512168"/>
          <a:ext cx="1769668" cy="325813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3635" tIns="0" rIns="0" bIns="0" numCol="1" spcCol="1270" anchor="t" anchorCtr="0">
          <a:noAutofit/>
        </a:bodyPr>
        <a:lstStyle/>
        <a:p>
          <a:pPr marL="0" lvl="0" indent="0" algn="l" defTabSz="800100">
            <a:lnSpc>
              <a:spcPct val="90000"/>
            </a:lnSpc>
            <a:spcBef>
              <a:spcPct val="0"/>
            </a:spcBef>
            <a:spcAft>
              <a:spcPct val="35000"/>
            </a:spcAft>
            <a:buNone/>
          </a:pPr>
          <a:r>
            <a:rPr lang="da-DK" sz="1800" b="1" kern="1200" dirty="0">
              <a:solidFill>
                <a:srgbClr val="002060"/>
              </a:solidFill>
            </a:rPr>
            <a:t>Social/sociologi (1995)</a:t>
          </a:r>
        </a:p>
        <a:p>
          <a:pPr marL="0" lvl="0" indent="0" algn="l" defTabSz="800100">
            <a:lnSpc>
              <a:spcPct val="90000"/>
            </a:lnSpc>
            <a:spcBef>
              <a:spcPct val="0"/>
            </a:spcBef>
            <a:spcAft>
              <a:spcPct val="35000"/>
            </a:spcAft>
            <a:buNone/>
          </a:pPr>
          <a:r>
            <a:rPr lang="da-DK" sz="1800" b="1" kern="1200" dirty="0"/>
            <a:t>Særlige opgaver ift. udsatte målgrupper</a:t>
          </a:r>
        </a:p>
        <a:p>
          <a:pPr marL="0" lvl="0" indent="0" algn="l" defTabSz="800100">
            <a:lnSpc>
              <a:spcPct val="90000"/>
            </a:lnSpc>
            <a:spcBef>
              <a:spcPct val="0"/>
            </a:spcBef>
            <a:spcAft>
              <a:spcPct val="35000"/>
            </a:spcAft>
            <a:buNone/>
          </a:pPr>
          <a:r>
            <a:rPr lang="da-DK" sz="1800" b="1" kern="1200" dirty="0"/>
            <a:t>Samspil med lokalområdets øvrige fritidstilbud</a:t>
          </a:r>
        </a:p>
        <a:p>
          <a:pPr marL="0" lvl="0" indent="0" algn="l" defTabSz="800100">
            <a:lnSpc>
              <a:spcPct val="90000"/>
            </a:lnSpc>
            <a:spcBef>
              <a:spcPct val="0"/>
            </a:spcBef>
            <a:spcAft>
              <a:spcPct val="35000"/>
            </a:spcAft>
            <a:buNone/>
          </a:pPr>
          <a:r>
            <a:rPr lang="da-DK" sz="1800" b="1" kern="1200" dirty="0"/>
            <a:t>Sociale og personlige kompetencer</a:t>
          </a:r>
          <a:endParaRPr lang="da-DK" sz="1800" kern="1200" dirty="0"/>
        </a:p>
      </dsp:txBody>
      <dsp:txXfrm>
        <a:off x="2967593" y="1512168"/>
        <a:ext cx="1769668" cy="3258136"/>
      </dsp:txXfrm>
    </dsp:sp>
    <dsp:sp modelId="{D9EED390-D205-407F-B878-D01A07D7FF2F}">
      <dsp:nvSpPr>
        <dsp:cNvPr id="0" name=""/>
        <dsp:cNvSpPr/>
      </dsp:nvSpPr>
      <dsp:spPr>
        <a:xfrm>
          <a:off x="4752526" y="1008111"/>
          <a:ext cx="479285" cy="47928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75692B6-6696-4D01-BB00-3B83548EBDA2}">
      <dsp:nvSpPr>
        <dsp:cNvPr id="0" name=""/>
        <dsp:cNvSpPr/>
      </dsp:nvSpPr>
      <dsp:spPr>
        <a:xfrm>
          <a:off x="5047042" y="884340"/>
          <a:ext cx="1769668" cy="371438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53963" tIns="0" rIns="0" bIns="0" numCol="1" spcCol="1270" anchor="t" anchorCtr="0">
          <a:noAutofit/>
        </a:bodyPr>
        <a:lstStyle/>
        <a:p>
          <a:pPr marL="0" lvl="0" indent="0" algn="l" defTabSz="800100">
            <a:lnSpc>
              <a:spcPct val="90000"/>
            </a:lnSpc>
            <a:spcBef>
              <a:spcPct val="0"/>
            </a:spcBef>
            <a:spcAft>
              <a:spcPct val="35000"/>
            </a:spcAft>
            <a:buNone/>
          </a:pPr>
          <a:r>
            <a:rPr lang="da-DK" sz="1800" b="1" kern="1200" dirty="0">
              <a:solidFill>
                <a:srgbClr val="002060"/>
              </a:solidFill>
            </a:rPr>
            <a:t>Læring (2014)</a:t>
          </a:r>
        </a:p>
        <a:p>
          <a:pPr marL="0" lvl="0" indent="0" algn="l" defTabSz="800100">
            <a:lnSpc>
              <a:spcPct val="90000"/>
            </a:lnSpc>
            <a:spcBef>
              <a:spcPct val="0"/>
            </a:spcBef>
            <a:spcAft>
              <a:spcPct val="35000"/>
            </a:spcAft>
            <a:buNone/>
          </a:pPr>
          <a:r>
            <a:rPr lang="da-DK" sz="1800" b="1" kern="1200" dirty="0"/>
            <a:t>Bedre læring </a:t>
          </a:r>
        </a:p>
        <a:p>
          <a:pPr marL="0" lvl="0" indent="0" algn="l" defTabSz="800100">
            <a:lnSpc>
              <a:spcPct val="90000"/>
            </a:lnSpc>
            <a:spcBef>
              <a:spcPct val="0"/>
            </a:spcBef>
            <a:spcAft>
              <a:spcPct val="35000"/>
            </a:spcAft>
            <a:buNone/>
          </a:pPr>
          <a:r>
            <a:rPr lang="da-DK" sz="1800" b="1" kern="1200" dirty="0"/>
            <a:t>Trivsel og inklusion</a:t>
          </a:r>
        </a:p>
        <a:p>
          <a:pPr marL="0" lvl="0" indent="0" algn="l" defTabSz="800100">
            <a:lnSpc>
              <a:spcPct val="90000"/>
            </a:lnSpc>
            <a:spcBef>
              <a:spcPct val="0"/>
            </a:spcBef>
            <a:spcAft>
              <a:spcPct val="35000"/>
            </a:spcAft>
            <a:buNone/>
          </a:pPr>
          <a:r>
            <a:rPr lang="da-DK" sz="1800" b="1" kern="1200" dirty="0"/>
            <a:t>Bevægelse og sundhed</a:t>
          </a:r>
        </a:p>
        <a:p>
          <a:pPr marL="0" lvl="0" indent="0" algn="l" defTabSz="800100">
            <a:lnSpc>
              <a:spcPct val="90000"/>
            </a:lnSpc>
            <a:spcBef>
              <a:spcPct val="0"/>
            </a:spcBef>
            <a:spcAft>
              <a:spcPct val="35000"/>
            </a:spcAft>
            <a:buNone/>
          </a:pPr>
          <a:r>
            <a:rPr lang="da-DK" sz="1800" b="1" kern="1200" dirty="0"/>
            <a:t>Den varierede skoledag med varierede læringsformer</a:t>
          </a:r>
          <a:endParaRPr lang="da-DK" sz="1800" kern="1200" dirty="0"/>
        </a:p>
      </dsp:txBody>
      <dsp:txXfrm>
        <a:off x="5047042" y="884340"/>
        <a:ext cx="1769668" cy="37143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BCDAD-35A2-47F8-9431-489037EAFC89}" type="datetimeFigureOut">
              <a:rPr lang="da-DK" smtClean="0"/>
              <a:t>14-06-2022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E22D-974A-49FD-A938-432FFA2EB894}" type="slidenum">
              <a:rPr lang="da-DK" smtClean="0"/>
              <a:t>‹nr.›</a:t>
            </a:fld>
            <a:endParaRPr lang="da-DK"/>
          </a:p>
        </p:txBody>
      </p:sp>
    </p:spTree>
    <p:extLst>
      <p:ext uri="{BB962C8B-B14F-4D97-AF65-F5344CB8AC3E}">
        <p14:creationId xmlns:p14="http://schemas.microsoft.com/office/powerpoint/2010/main" val="251530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BBE22D-974A-49FD-A938-432FFA2EB894}" type="slidenum">
              <a:rPr lang="da-DK" smtClean="0"/>
              <a:t>1</a:t>
            </a:fld>
            <a:endParaRPr lang="da-DK"/>
          </a:p>
        </p:txBody>
      </p:sp>
    </p:spTree>
    <p:extLst>
      <p:ext uri="{BB962C8B-B14F-4D97-AF65-F5344CB8AC3E}">
        <p14:creationId xmlns:p14="http://schemas.microsoft.com/office/powerpoint/2010/main" val="836581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Markere fællesskab</a:t>
            </a:r>
          </a:p>
          <a:p>
            <a:r>
              <a:rPr lang="da-DK" dirty="0"/>
              <a:t>Foreningsliv: fravalg/omvalg</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586A2-5A74-4CE6-A2F4-904CC3D7E45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586A2-5A74-4CE6-A2F4-904CC3D7E45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01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36655-AE9F-4A56-9654-0242145A03D9}"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906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2816E-E7F7-4752-A339-8B10B1772A6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5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Uddannelse,</a:t>
            </a:r>
            <a:r>
              <a:rPr lang="da-DK" baseline="0" dirty="0"/>
              <a:t> hjem og fritid i samme </a:t>
            </a:r>
            <a:r>
              <a:rPr lang="da-DK" baseline="0"/>
              <a:t>lokation</a:t>
            </a:r>
            <a:endParaRPr lang="da-DK"/>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C07A8A-FFC6-42F7-A52C-A8C4650FC64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66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Piger på </a:t>
            </a:r>
            <a:r>
              <a:rPr lang="da-DK" dirty="0" err="1"/>
              <a:t>herluf</a:t>
            </a:r>
            <a:r>
              <a:rPr lang="da-DK" dirty="0"/>
              <a:t>….dobbelt udsat: mobning og </a:t>
            </a:r>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C07A8A-FFC6-42F7-A52C-A8C4650FC64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9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7BBE22D-974A-49FD-A938-432FFA2EB894}" type="slidenum">
              <a:rPr lang="da-DK" smtClean="0"/>
              <a:t>2</a:t>
            </a:fld>
            <a:endParaRPr lang="da-DK"/>
          </a:p>
        </p:txBody>
      </p:sp>
    </p:spTree>
    <p:extLst>
      <p:ext uri="{BB962C8B-B14F-4D97-AF65-F5344CB8AC3E}">
        <p14:creationId xmlns:p14="http://schemas.microsoft.com/office/powerpoint/2010/main" val="17330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a:t>
            </a:r>
          </a:p>
          <a:p>
            <a:endParaRPr lang="da-DK" dirty="0"/>
          </a:p>
          <a:p>
            <a:r>
              <a:rPr lang="da-DK" dirty="0"/>
              <a:t>Toke:</a:t>
            </a:r>
          </a:p>
          <a:p>
            <a:r>
              <a:rPr lang="da-DK" dirty="0"/>
              <a:t>Snart livslang optaget både teoretisk og pædagogisk praksis om og med fritid og ungdom. Fritidens selvstændige værdi</a:t>
            </a:r>
          </a:p>
          <a:p>
            <a:r>
              <a:rPr lang="da-DK" dirty="0"/>
              <a:t>Vi ved det godt – fra vores egen ungdomstid -  eller ved at se på vores egne børn og unge:</a:t>
            </a:r>
          </a:p>
          <a:p>
            <a:r>
              <a:rPr lang="da-DK" dirty="0"/>
              <a:t>Der er et eller andet helt særligt, som sker der.</a:t>
            </a:r>
          </a:p>
          <a:p>
            <a:endParaRPr lang="da-DK" dirty="0"/>
          </a:p>
          <a:p>
            <a:r>
              <a:rPr lang="da-DK" dirty="0"/>
              <a:t>Svend:</a:t>
            </a:r>
          </a:p>
        </p:txBody>
      </p:sp>
      <p:sp>
        <p:nvSpPr>
          <p:cNvPr id="4" name="Pladsholder til slidenummer 3"/>
          <p:cNvSpPr>
            <a:spLocks noGrp="1"/>
          </p:cNvSpPr>
          <p:nvPr>
            <p:ph type="sldNum" sz="quarter" idx="5"/>
          </p:nvPr>
        </p:nvSpPr>
        <p:spPr/>
        <p:txBody>
          <a:bodyPr/>
          <a:lstStyle/>
          <a:p>
            <a:fld id="{37BBE22D-974A-49FD-A938-432FFA2EB894}" type="slidenum">
              <a:rPr lang="da-DK" smtClean="0"/>
              <a:t>3</a:t>
            </a:fld>
            <a:endParaRPr lang="da-DK"/>
          </a:p>
        </p:txBody>
      </p:sp>
    </p:spTree>
    <p:extLst>
      <p:ext uri="{BB962C8B-B14F-4D97-AF65-F5344CB8AC3E}">
        <p14:creationId xmlns:p14="http://schemas.microsoft.com/office/powerpoint/2010/main" val="298482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ighlight>
                  <a:srgbClr val="FFFF00"/>
                </a:highlight>
              </a:rPr>
              <a:t>Toke:</a:t>
            </a:r>
          </a:p>
          <a:p>
            <a:endParaRPr lang="da-DK" dirty="0">
              <a:highlight>
                <a:srgbClr val="FFFF00"/>
              </a:highlight>
            </a:endParaRPr>
          </a:p>
          <a:p>
            <a:r>
              <a:rPr lang="da-DK" dirty="0"/>
              <a:t>Set på hvilke betingelser, vi stiller til rådighed for børnene og de </a:t>
            </a:r>
            <a:r>
              <a:rPr lang="da-DK"/>
              <a:t>unge – hvad vi møder dem med?</a:t>
            </a:r>
            <a:endParaRPr lang="da-DK" dirty="0"/>
          </a:p>
        </p:txBody>
      </p:sp>
      <p:sp>
        <p:nvSpPr>
          <p:cNvPr id="4" name="Pladsholder til slidenummer 3"/>
          <p:cNvSpPr>
            <a:spLocks noGrp="1"/>
          </p:cNvSpPr>
          <p:nvPr>
            <p:ph type="sldNum" sz="quarter" idx="5"/>
          </p:nvPr>
        </p:nvSpPr>
        <p:spPr/>
        <p:txBody>
          <a:bodyPr/>
          <a:lstStyle/>
          <a:p>
            <a:pPr marL="0" marR="0" lvl="0" indent="0" algn="r" defTabSz="483169" rtl="0" eaLnBrk="1" fontAlgn="auto" latinLnBrk="0" hangingPunct="1">
              <a:lnSpc>
                <a:spcPct val="100000"/>
              </a:lnSpc>
              <a:spcBef>
                <a:spcPts val="0"/>
              </a:spcBef>
              <a:spcAft>
                <a:spcPts val="0"/>
              </a:spcAft>
              <a:buClrTx/>
              <a:buSzTx/>
              <a:buFontTx/>
              <a:buNone/>
              <a:tabLst/>
              <a:defRPr/>
            </a:pPr>
            <a:fld id="{B10E7071-0549-47D0-BC10-CAB631B6B403}" type="slidenum">
              <a:rPr kumimoji="0" lang="da-DK"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169" rtl="0" eaLnBrk="1" fontAlgn="auto" latinLnBrk="0" hangingPunct="1">
                <a:lnSpc>
                  <a:spcPct val="100000"/>
                </a:lnSpc>
                <a:spcBef>
                  <a:spcPts val="0"/>
                </a:spcBef>
                <a:spcAft>
                  <a:spcPts val="0"/>
                </a:spcAft>
                <a:buClrTx/>
                <a:buSzTx/>
                <a:buFontTx/>
                <a:buNone/>
                <a:tabLst/>
                <a:defRPr/>
              </a:pPr>
              <a:t>4</a:t>
            </a:fld>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1114425"/>
            <a:ext cx="5486400" cy="3086100"/>
          </a:xfrm>
        </p:spPr>
      </p:sp>
      <p:sp>
        <p:nvSpPr>
          <p:cNvPr id="3" name="Pladsholder til noter 2"/>
          <p:cNvSpPr>
            <a:spLocks noGrp="1"/>
          </p:cNvSpPr>
          <p:nvPr>
            <p:ph type="body" idx="1"/>
          </p:nvPr>
        </p:nvSpPr>
        <p:spPr/>
        <p:txBody>
          <a:bodyPr/>
          <a:lstStyle/>
          <a:p>
            <a:r>
              <a:rPr lang="da-DK" dirty="0">
                <a:highlight>
                  <a:srgbClr val="FFFF00"/>
                </a:highlight>
              </a:rPr>
              <a:t>Toke:</a:t>
            </a:r>
          </a:p>
          <a:p>
            <a:endParaRPr lang="da-DK" dirty="0">
              <a:highlight>
                <a:srgbClr val="FFFF00"/>
              </a:highlight>
            </a:endParaRPr>
          </a:p>
          <a:p>
            <a:r>
              <a:rPr lang="da-DK" dirty="0"/>
              <a:t>Vi forsøger hele tiden at sætte det særlige udviklingsrum på produktive begreber, som kan være handlingsanvisende for en gedigen pædagogisk praksis.</a:t>
            </a:r>
          </a:p>
          <a:p>
            <a:r>
              <a:rPr lang="da-DK" dirty="0"/>
              <a:t>Her er tre, hvor vi lige dvæler ved Metalæring som central: Kort fortalt lærer vi alt muligt andet end de konkrete tekniske færdigheder, der skal til:</a:t>
            </a:r>
          </a:p>
          <a:p>
            <a:pPr marL="171450" indent="-171450">
              <a:buFont typeface="Arial" panose="020B0604020202020204" pitchFamily="34" charset="0"/>
              <a:buChar char="•"/>
            </a:pPr>
            <a:r>
              <a:rPr lang="da-DK" dirty="0">
                <a:highlight>
                  <a:srgbClr val="FFFF00"/>
                </a:highlight>
              </a:rPr>
              <a:t>Brætspil.</a:t>
            </a:r>
          </a:p>
          <a:p>
            <a:pPr marL="171450" indent="-171450">
              <a:buFont typeface="Arial" panose="020B0604020202020204" pitchFamily="34" charset="0"/>
              <a:buChar char="•"/>
            </a:pPr>
            <a:r>
              <a:rPr lang="da-DK" dirty="0">
                <a:highlight>
                  <a:srgbClr val="FFFF00"/>
                </a:highlight>
              </a:rPr>
              <a:t>Out-door</a:t>
            </a:r>
          </a:p>
          <a:p>
            <a:endParaRPr lang="da-DK" dirty="0"/>
          </a:p>
          <a:p>
            <a:r>
              <a:rPr lang="da-DK" dirty="0"/>
              <a:t>Grundlag for at eksponere forskellige sider ved det konkrete set-up – udviklings eller fokus punkter – og evaluere progressionen.</a:t>
            </a:r>
          </a:p>
          <a:p>
            <a:r>
              <a:rPr lang="da-DK" dirty="0" err="1"/>
              <a:t>Sopport</a:t>
            </a:r>
            <a:r>
              <a:rPr lang="da-DK" dirty="0"/>
              <a:t> og </a:t>
            </a:r>
            <a:r>
              <a:rPr lang="da-DK" dirty="0" err="1"/>
              <a:t>presssure</a:t>
            </a:r>
            <a:r>
              <a:rPr lang="da-DK" dirty="0"/>
              <a:t>.</a:t>
            </a:r>
            <a:endParaRPr lang="da-DK" dirty="0">
              <a:highlight>
                <a:srgbClr val="FFFF00"/>
              </a:highlight>
            </a:endParaRPr>
          </a:p>
        </p:txBody>
      </p:sp>
      <p:sp>
        <p:nvSpPr>
          <p:cNvPr id="4" name="Pladsholder til slidenummer 3"/>
          <p:cNvSpPr>
            <a:spLocks noGrp="1"/>
          </p:cNvSpPr>
          <p:nvPr>
            <p:ph type="sldNum" sz="quarter" idx="5"/>
          </p:nvPr>
        </p:nvSpPr>
        <p:spPr/>
        <p:txBody>
          <a:bodyPr/>
          <a:lstStyle/>
          <a:p>
            <a:pPr marL="0" marR="0" lvl="0" indent="0" algn="r" defTabSz="483169" rtl="0" eaLnBrk="1" fontAlgn="auto" latinLnBrk="0" hangingPunct="1">
              <a:lnSpc>
                <a:spcPct val="100000"/>
              </a:lnSpc>
              <a:spcBef>
                <a:spcPts val="0"/>
              </a:spcBef>
              <a:spcAft>
                <a:spcPts val="0"/>
              </a:spcAft>
              <a:buClrTx/>
              <a:buSzTx/>
              <a:buFontTx/>
              <a:buNone/>
              <a:tabLst/>
              <a:defRPr/>
            </a:pPr>
            <a:fld id="{B10E7071-0549-47D0-BC10-CAB631B6B403}" type="slidenum">
              <a:rPr kumimoji="0" lang="da-DK"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169" rtl="0" eaLnBrk="1" fontAlgn="auto" latinLnBrk="0" hangingPunct="1">
                <a:lnSpc>
                  <a:spcPct val="100000"/>
                </a:lnSpc>
                <a:spcBef>
                  <a:spcPts val="0"/>
                </a:spcBef>
                <a:spcAft>
                  <a:spcPts val="0"/>
                </a:spcAft>
                <a:buClrTx/>
                <a:buSzTx/>
                <a:buFontTx/>
                <a:buNone/>
                <a:tabLst/>
                <a:defRPr/>
              </a:pPr>
              <a:t>5</a:t>
            </a:fld>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10E7071-0549-47D0-BC10-CAB631B6B403}" type="slidenum">
              <a:rPr lang="da-DK" smtClean="0"/>
              <a:t>6</a:t>
            </a:fld>
            <a:endParaRPr lang="da-DK"/>
          </a:p>
        </p:txBody>
      </p:sp>
    </p:spTree>
    <p:extLst>
      <p:ext uri="{BB962C8B-B14F-4D97-AF65-F5344CB8AC3E}">
        <p14:creationId xmlns:p14="http://schemas.microsoft.com/office/powerpoint/2010/main" val="410136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0D645C9-2670-4F4B-9F6A-C2DFE76DA84F}" type="slidenum">
              <a:rPr lang="da-DK" smtClean="0"/>
              <a:t>7</a:t>
            </a:fld>
            <a:endParaRPr lang="da-DK"/>
          </a:p>
        </p:txBody>
      </p:sp>
    </p:spTree>
    <p:extLst>
      <p:ext uri="{BB962C8B-B14F-4D97-AF65-F5344CB8AC3E}">
        <p14:creationId xmlns:p14="http://schemas.microsoft.com/office/powerpoint/2010/main" val="197504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0D645C9-2670-4F4B-9F6A-C2DFE76DA84F}" type="slidenum">
              <a:rPr lang="da-DK" smtClean="0"/>
              <a:t>8</a:t>
            </a:fld>
            <a:endParaRPr lang="da-DK"/>
          </a:p>
        </p:txBody>
      </p:sp>
    </p:spTree>
    <p:extLst>
      <p:ext uri="{BB962C8B-B14F-4D97-AF65-F5344CB8AC3E}">
        <p14:creationId xmlns:p14="http://schemas.microsoft.com/office/powerpoint/2010/main" val="12811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Fjern – GA er kendetegnet fra 2008/9/10 stykker</a:t>
            </a:r>
          </a:p>
          <a:p>
            <a:r>
              <a:rPr lang="da-DK" dirty="0"/>
              <a:t>Lad være med at skrive sig op imod fremtidsgenerationer</a:t>
            </a:r>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586A2-5A74-4CE6-A2F4-904CC3D7E45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56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a:t>Klik for at redigere titeltypografien i masteren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A189E15B-3587-49C4-91C1-5D4BFB62C74A}" type="datetimeFigureOut">
              <a:rPr lang="da-DK" smtClean="0"/>
              <a:t>14-06-2022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30485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189E15B-3587-49C4-91C1-5D4BFB62C74A}" type="datetimeFigureOut">
              <a:rPr lang="da-DK" smtClean="0"/>
              <a:t>14-06-2022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3772456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A189E15B-3587-49C4-91C1-5D4BFB62C74A}" type="datetimeFigureOut">
              <a:rPr lang="da-DK" smtClean="0"/>
              <a:t>14-06-2022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199086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189E15B-3587-49C4-91C1-5D4BFB62C74A}" type="datetimeFigureOut">
              <a:rPr lang="da-DK" smtClean="0"/>
              <a:t>14-06-2022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676432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A189E15B-3587-49C4-91C1-5D4BFB62C74A}" type="datetimeFigureOut">
              <a:rPr lang="da-DK" smtClean="0"/>
              <a:t>14-06-2022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333070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A189E15B-3587-49C4-91C1-5D4BFB62C74A}" type="datetimeFigureOut">
              <a:rPr lang="da-DK" smtClean="0"/>
              <a:t>14-06-2022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14195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189E15B-3587-49C4-91C1-5D4BFB62C74A}" type="datetimeFigureOut">
              <a:rPr lang="da-DK" smtClean="0"/>
              <a:t>14-06-2022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2286062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A189E15B-3587-49C4-91C1-5D4BFB62C74A}" type="datetimeFigureOut">
              <a:rPr lang="da-DK" smtClean="0"/>
              <a:t>14-06-2022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387725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A189E15B-3587-49C4-91C1-5D4BFB62C74A}" type="datetimeFigureOut">
              <a:rPr lang="da-DK" smtClean="0"/>
              <a:t>14-06-2022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162691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189E15B-3587-49C4-91C1-5D4BFB62C74A}" type="datetimeFigureOut">
              <a:rPr lang="da-DK" smtClean="0"/>
              <a:t>14-06-2022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140553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189E15B-3587-49C4-91C1-5D4BFB62C74A}" type="datetimeFigureOut">
              <a:rPr lang="da-DK" smtClean="0"/>
              <a:t>14-06-2022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0830E3-6EB7-4B02-9988-0FD9DDA9EAB5}" type="slidenum">
              <a:rPr lang="da-DK" smtClean="0"/>
              <a:t>‹nr.›</a:t>
            </a:fld>
            <a:endParaRPr lang="da-DK"/>
          </a:p>
        </p:txBody>
      </p:sp>
    </p:spTree>
    <p:extLst>
      <p:ext uri="{BB962C8B-B14F-4D97-AF65-F5344CB8AC3E}">
        <p14:creationId xmlns:p14="http://schemas.microsoft.com/office/powerpoint/2010/main" val="3909555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621849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6752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da-DK"/>
              <a:t>Klik for at redigere titeltypografien i masteren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AA7565F-1CEA-4889-ADA6-931DB46B175B}"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7060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AA7565F-1CEA-4889-ADA6-931DB46B175B}"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5403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839789"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1"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AA7565F-1CEA-4889-ADA6-931DB46B175B}" type="datetimeFigureOut">
              <a:rPr lang="da-DK" smtClean="0"/>
              <a:t>14-06-2022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90650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AA7565F-1CEA-4889-ADA6-931DB46B175B}" type="datetimeFigureOut">
              <a:rPr lang="da-DK" smtClean="0"/>
              <a:t>14-06-2022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5618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565F-1CEA-4889-ADA6-931DB46B175B}" type="datetimeFigureOut">
              <a:rPr lang="da-DK" smtClean="0"/>
              <a:t>14-06-2022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415568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59891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126902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929486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3755972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a:t>Klik for at redigere i master</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ADA0AD5F-0C31-40C2-8061-898430868F53}"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3347CF2-6E91-45E8-899E-45FC0BAD1E00}"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5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A0AD5F-0C31-40C2-8061-898430868F53}"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2455701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a:t>Klik for at redigere i master</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ADA0AD5F-0C31-40C2-8061-898430868F53}"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3347CF2-6E91-45E8-899E-45FC0BAD1E00}"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55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a:t>Klik for at redigere i master</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DA0AD5F-0C31-40C2-8061-898430868F53}"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3578803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i master</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1024128" y="2967788"/>
            <a:ext cx="4754880" cy="3341572"/>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a:t>Rediger typografien i masterens</a:t>
            </a:r>
          </a:p>
        </p:txBody>
      </p:sp>
      <p:sp>
        <p:nvSpPr>
          <p:cNvPr id="6" name="Content Placeholder 5"/>
          <p:cNvSpPr>
            <a:spLocks noGrp="1"/>
          </p:cNvSpPr>
          <p:nvPr>
            <p:ph sz="quarter" idx="4"/>
          </p:nvPr>
        </p:nvSpPr>
        <p:spPr>
          <a:xfrm>
            <a:off x="5990888" y="2967788"/>
            <a:ext cx="4754880" cy="3341572"/>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ADA0AD5F-0C31-40C2-8061-898430868F53}" type="datetimeFigureOut">
              <a:rPr lang="da-DK" smtClean="0"/>
              <a:t>14-06-2022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372137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ADA0AD5F-0C31-40C2-8061-898430868F53}" type="datetimeFigureOut">
              <a:rPr lang="da-DK" smtClean="0"/>
              <a:t>14-06-2022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3221209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0AD5F-0C31-40C2-8061-898430868F53}" type="datetimeFigureOut">
              <a:rPr lang="da-DK" smtClean="0"/>
              <a:t>14-06-2022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2479537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a:t>Klik for at redigere i master</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ADA0AD5F-0C31-40C2-8061-898430868F53}"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1113500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a:t>Klik for at redigere i master</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ADA0AD5F-0C31-40C2-8061-898430868F53}" type="datetimeFigureOut">
              <a:rPr lang="da-DK" smtClean="0"/>
              <a:t>14-06-2022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43347CF2-6E91-45E8-899E-45FC0BAD1E00}" type="slidenum">
              <a:rPr lang="da-DK" smtClean="0"/>
              <a:t>‹nr.›</a:t>
            </a:fld>
            <a:endParaRPr lang="da-D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4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A0AD5F-0C31-40C2-8061-898430868F53}"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3347CF2-6E91-45E8-899E-45FC0BAD1E00}" type="slidenum">
              <a:rPr lang="da-DK" smtClean="0"/>
              <a:t>‹nr.›</a:t>
            </a:fld>
            <a:endParaRPr lang="da-DK"/>
          </a:p>
        </p:txBody>
      </p:sp>
    </p:spTree>
    <p:extLst>
      <p:ext uri="{BB962C8B-B14F-4D97-AF65-F5344CB8AC3E}">
        <p14:creationId xmlns:p14="http://schemas.microsoft.com/office/powerpoint/2010/main" val="2621485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a-DK"/>
              <a:t>Klik for at redigere i master</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DA0AD5F-0C31-40C2-8061-898430868F53}" type="datetimeFigureOut">
              <a:rPr lang="da-DK" smtClean="0"/>
              <a:t>14-06-2022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43347CF2-6E91-45E8-899E-45FC0BAD1E00}"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a:t>Klik for at redigere titeltypografien i masteren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6/14/2022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9E15B-3587-49C4-91C1-5D4BFB62C74A}" type="datetimeFigureOut">
              <a:rPr lang="da-DK" smtClean="0"/>
              <a:t>14-06-2022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830E3-6EB7-4B02-9988-0FD9DDA9EAB5}" type="slidenum">
              <a:rPr lang="da-DK" smtClean="0"/>
              <a:t>‹nr.›</a:t>
            </a:fld>
            <a:endParaRPr lang="da-DK"/>
          </a:p>
        </p:txBody>
      </p:sp>
    </p:spTree>
    <p:extLst>
      <p:ext uri="{BB962C8B-B14F-4D97-AF65-F5344CB8AC3E}">
        <p14:creationId xmlns:p14="http://schemas.microsoft.com/office/powerpoint/2010/main" val="41569462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565F-1CEA-4889-ADA6-931DB46B175B}" type="datetimeFigureOut">
              <a:rPr lang="da-DK" smtClean="0"/>
              <a:t>14-06-2022</a:t>
            </a:fld>
            <a:endParaRPr lang="da-DK"/>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E46CA-3A1F-48F3-8E9C-114EBCFC7476}" type="slidenum">
              <a:rPr lang="da-DK" smtClean="0"/>
              <a:t>‹nr.›</a:t>
            </a:fld>
            <a:endParaRPr lang="da-DK"/>
          </a:p>
        </p:txBody>
      </p:sp>
    </p:spTree>
    <p:extLst>
      <p:ext uri="{BB962C8B-B14F-4D97-AF65-F5344CB8AC3E}">
        <p14:creationId xmlns:p14="http://schemas.microsoft.com/office/powerpoint/2010/main" val="2860586659"/>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DA0AD5F-0C31-40C2-8061-898430868F53}" type="datetimeFigureOut">
              <a:rPr lang="da-DK" smtClean="0"/>
              <a:t>14-06-2022</a:t>
            </a:fld>
            <a:endParaRPr lang="da-D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da-D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3347CF2-6E91-45E8-899E-45FC0BAD1E00}" type="slidenum">
              <a:rPr lang="da-DK" smtClean="0"/>
              <a:t>‹nr.›</a:t>
            </a:fld>
            <a:endParaRPr lang="da-DK"/>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186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emf"/><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0.jpe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http://www.educat.cat/blog/?p=2577" TargetMode="External"/><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DE26ED1-D4A1-4B18-8B69-483BF107BBDF}"/>
              </a:ext>
            </a:extLst>
          </p:cNvPr>
          <p:cNvSpPr txBox="1"/>
          <p:nvPr/>
        </p:nvSpPr>
        <p:spPr>
          <a:xfrm rot="10800000" flipH="1" flipV="1">
            <a:off x="8085150" y="6142382"/>
            <a:ext cx="5300869" cy="369332"/>
          </a:xfrm>
          <a:prstGeom prst="rect">
            <a:avLst/>
          </a:prstGeom>
          <a:noFill/>
        </p:spPr>
        <p:txBody>
          <a:bodyPr wrap="square" rtlCol="0">
            <a:spAutoFit/>
          </a:bodyPr>
          <a:lstStyle/>
          <a:p>
            <a:r>
              <a:rPr lang="da-DK" sz="1800" b="1" dirty="0">
                <a:effectLst/>
                <a:latin typeface="Calibri" panose="020F0502020204030204" pitchFamily="34" charset="0"/>
                <a:ea typeface="Calibri" panose="020F0502020204030204" pitchFamily="34" charset="0"/>
                <a:cs typeface="Times New Roman" panose="02020603050405020304" pitchFamily="18" charset="0"/>
              </a:rPr>
              <a:t>Dansk Forening for Socialpædagogik</a:t>
            </a:r>
            <a:endParaRPr lang="da-DK" dirty="0"/>
          </a:p>
        </p:txBody>
      </p:sp>
      <p:sp>
        <p:nvSpPr>
          <p:cNvPr id="6" name="Undertitel 2">
            <a:extLst>
              <a:ext uri="{FF2B5EF4-FFF2-40B4-BE49-F238E27FC236}">
                <a16:creationId xmlns:a16="http://schemas.microsoft.com/office/drawing/2014/main" id="{E56C1017-AEC0-45F1-91FE-FC44400CB3CF}"/>
              </a:ext>
            </a:extLst>
          </p:cNvPr>
          <p:cNvSpPr txBox="1">
            <a:spLocks/>
          </p:cNvSpPr>
          <p:nvPr/>
        </p:nvSpPr>
        <p:spPr>
          <a:xfrm>
            <a:off x="2920517" y="6142382"/>
            <a:ext cx="8915399" cy="6160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da-DK" dirty="0"/>
          </a:p>
        </p:txBody>
      </p:sp>
      <p:sp>
        <p:nvSpPr>
          <p:cNvPr id="2" name="Tekstfelt 1">
            <a:extLst>
              <a:ext uri="{FF2B5EF4-FFF2-40B4-BE49-F238E27FC236}">
                <a16:creationId xmlns:a16="http://schemas.microsoft.com/office/drawing/2014/main" id="{45976100-629B-55F2-1D78-B4C81ABF4032}"/>
              </a:ext>
            </a:extLst>
          </p:cNvPr>
          <p:cNvSpPr txBox="1"/>
          <p:nvPr/>
        </p:nvSpPr>
        <p:spPr>
          <a:xfrm>
            <a:off x="1645920" y="651510"/>
            <a:ext cx="9944100" cy="3609899"/>
          </a:xfrm>
          <a:prstGeom prst="rect">
            <a:avLst/>
          </a:prstGeom>
          <a:noFill/>
        </p:spPr>
        <p:txBody>
          <a:bodyPr wrap="square" rtlCol="0">
            <a:spAutoFit/>
          </a:bodyPr>
          <a:lstStyle/>
          <a:p>
            <a:pPr algn="ctr">
              <a:lnSpc>
                <a:spcPct val="107000"/>
              </a:lnSpc>
              <a:spcAft>
                <a:spcPts val="800"/>
              </a:spcAft>
            </a:pPr>
            <a:r>
              <a:rPr lang="da-DK" sz="4000" b="1" dirty="0">
                <a:effectLst/>
                <a:latin typeface="Calibri" panose="020F0502020204030204" pitchFamily="34" charset="0"/>
                <a:ea typeface="Calibri" panose="020F0502020204030204" pitchFamily="34" charset="0"/>
                <a:cs typeface="Times New Roman" panose="02020603050405020304" pitchFamily="18" charset="0"/>
              </a:rPr>
              <a:t>TEMADAG</a:t>
            </a:r>
            <a:endParaRPr lang="da-DK"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5400" b="1" dirty="0">
                <a:effectLst/>
                <a:latin typeface="Calibri" panose="020F0502020204030204" pitchFamily="34" charset="0"/>
                <a:ea typeface="Calibri" panose="020F0502020204030204" pitchFamily="34" charset="0"/>
                <a:cs typeface="Times New Roman" panose="02020603050405020304" pitchFamily="18" charset="0"/>
              </a:rPr>
              <a:t>Fritids- og ungdomspædagogik – fri fra hvad – fri til hvad?</a:t>
            </a:r>
            <a:endParaRPr lang="da-DK" sz="5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2400" b="1" dirty="0">
                <a:effectLst/>
                <a:latin typeface="Calibri" panose="020F0502020204030204" pitchFamily="34" charset="0"/>
                <a:ea typeface="Calibri" panose="020F0502020204030204" pitchFamily="34" charset="0"/>
                <a:cs typeface="Times New Roman" panose="02020603050405020304" pitchFamily="18" charset="0"/>
              </a:rPr>
              <a:t>Onsdag d. 11.maj.2022 – 9.45 – 15.15  </a:t>
            </a:r>
          </a:p>
          <a:p>
            <a:pPr algn="ctr">
              <a:lnSpc>
                <a:spcPct val="107000"/>
              </a:lnSpc>
              <a:spcAft>
                <a:spcPts val="800"/>
              </a:spcAft>
            </a:pPr>
            <a:r>
              <a:rPr lang="da-DK" sz="2400" b="1" dirty="0">
                <a:effectLst/>
                <a:latin typeface="Calibri" panose="020F0502020204030204" pitchFamily="34" charset="0"/>
                <a:ea typeface="Calibri" panose="020F0502020204030204" pitchFamily="34" charset="0"/>
                <a:cs typeface="Times New Roman" panose="02020603050405020304" pitchFamily="18" charset="0"/>
              </a:rPr>
              <a:t>Fællessalen på Christiansborg</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906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4B7412D2-9016-4B56-B479-AA70019CF04B}"/>
              </a:ext>
            </a:extLst>
          </p:cNvPr>
          <p:cNvSpPr>
            <a:spLocks noGrp="1"/>
          </p:cNvSpPr>
          <p:nvPr>
            <p:ph type="title"/>
          </p:nvPr>
        </p:nvSpPr>
        <p:spPr>
          <a:xfrm>
            <a:off x="838201" y="365125"/>
            <a:ext cx="5251316" cy="1807305"/>
          </a:xfrm>
        </p:spPr>
        <p:txBody>
          <a:bodyPr>
            <a:normAutofit/>
          </a:bodyPr>
          <a:lstStyle/>
          <a:p>
            <a:r>
              <a:rPr lang="da-DK" sz="3200" dirty="0"/>
              <a:t>Generation Alpha? – Hvad snakker vi om? </a:t>
            </a:r>
            <a:br>
              <a:rPr lang="da-DK" sz="2400" dirty="0"/>
            </a:br>
            <a:endParaRPr lang="da-DK" sz="2400" dirty="0"/>
          </a:p>
        </p:txBody>
      </p:sp>
      <p:sp>
        <p:nvSpPr>
          <p:cNvPr id="3" name="Pladsholder til indhold 2">
            <a:extLst>
              <a:ext uri="{FF2B5EF4-FFF2-40B4-BE49-F238E27FC236}">
                <a16:creationId xmlns:a16="http://schemas.microsoft.com/office/drawing/2014/main" id="{4C9BA23B-493F-4622-9991-0F90DF2157DD}"/>
              </a:ext>
            </a:extLst>
          </p:cNvPr>
          <p:cNvSpPr>
            <a:spLocks noGrp="1"/>
          </p:cNvSpPr>
          <p:nvPr>
            <p:ph idx="1"/>
          </p:nvPr>
        </p:nvSpPr>
        <p:spPr>
          <a:xfrm>
            <a:off x="838201" y="2333296"/>
            <a:ext cx="4619620" cy="3843667"/>
          </a:xfrm>
        </p:spPr>
        <p:txBody>
          <a:bodyPr>
            <a:normAutofit/>
          </a:bodyPr>
          <a:lstStyle/>
          <a:p>
            <a:r>
              <a:rPr lang="da-DK" sz="2400" dirty="0"/>
              <a:t>En ny ”generation”, der adskiller sig ved at vokse op med skærme på en helt anden måde end tidligere generationer</a:t>
            </a:r>
          </a:p>
          <a:p>
            <a:r>
              <a:rPr lang="da-DK" sz="2400" dirty="0"/>
              <a:t>Født efter lanceringen af iPhonen</a:t>
            </a:r>
          </a:p>
          <a:p>
            <a:r>
              <a:rPr lang="da-DK" sz="2400" dirty="0"/>
              <a:t>De første Alphaer går i 3. – 6. klasse, men stadig færre af dem er aktive i kommunalt fritidstidstilbud……</a:t>
            </a:r>
          </a:p>
        </p:txBody>
      </p:sp>
      <p:pic>
        <p:nvPicPr>
          <p:cNvPr id="6" name="Billede 5" descr="Et billede, der indeholder tekst&#10;&#10;Automatisk genereret beskrivelse">
            <a:extLst>
              <a:ext uri="{FF2B5EF4-FFF2-40B4-BE49-F238E27FC236}">
                <a16:creationId xmlns:a16="http://schemas.microsoft.com/office/drawing/2014/main" id="{33D65678-FEEC-486A-B46E-36242732742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29216" y="13"/>
            <a:ext cx="5962785" cy="685798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Billede 3">
            <a:extLst>
              <a:ext uri="{FF2B5EF4-FFF2-40B4-BE49-F238E27FC236}">
                <a16:creationId xmlns:a16="http://schemas.microsoft.com/office/drawing/2014/main" id="{A267BD6F-C2C1-4790-A71D-B760AC04255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286689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B9580-412F-B74A-5F80-FDC5AC6ECDAA}"/>
              </a:ext>
            </a:extLst>
          </p:cNvPr>
          <p:cNvSpPr>
            <a:spLocks noGrp="1"/>
          </p:cNvSpPr>
          <p:nvPr>
            <p:ph type="title"/>
          </p:nvPr>
        </p:nvSpPr>
        <p:spPr/>
        <p:txBody>
          <a:bodyPr/>
          <a:lstStyle/>
          <a:p>
            <a:pPr algn="ctr"/>
            <a:r>
              <a:rPr lang="da-DK" dirty="0"/>
              <a:t>Hvor er ”utæthederne”?</a:t>
            </a:r>
          </a:p>
        </p:txBody>
      </p:sp>
      <p:pic>
        <p:nvPicPr>
          <p:cNvPr id="1026" name="Picture 2" descr="Drømme om tønder - Hvad betyder de? - Drømmetydning: Tønde">
            <a:extLst>
              <a:ext uri="{FF2B5EF4-FFF2-40B4-BE49-F238E27FC236}">
                <a16:creationId xmlns:a16="http://schemas.microsoft.com/office/drawing/2014/main" id="{F78C8A78-847C-E39A-48FF-4D05EBA65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7900" y="2445809"/>
            <a:ext cx="26162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92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0D1F2-40B5-4FA3-B9F1-A58153138303}"/>
              </a:ext>
            </a:extLst>
          </p:cNvPr>
          <p:cNvSpPr>
            <a:spLocks noGrp="1"/>
          </p:cNvSpPr>
          <p:nvPr>
            <p:ph type="title"/>
          </p:nvPr>
        </p:nvSpPr>
        <p:spPr/>
        <p:txBody>
          <a:bodyPr>
            <a:normAutofit fontScale="90000"/>
          </a:bodyPr>
          <a:lstStyle/>
          <a:p>
            <a:pPr algn="ctr"/>
            <a:r>
              <a:rPr lang="da-DK" sz="2933" dirty="0"/>
              <a:t>Alvorlig sjov, tryghed og </a:t>
            </a:r>
            <a:r>
              <a:rPr lang="da-DK" sz="2933" u="sng" dirty="0"/>
              <a:t>progression</a:t>
            </a:r>
            <a:r>
              <a:rPr lang="da-DK" sz="2933" dirty="0"/>
              <a:t> er fundamentet for etablering og udvikling af fritidstilbud, som børn og unge vælger skal være en del af deres børne- og ungdomsliv….</a:t>
            </a:r>
            <a:br>
              <a:rPr lang="da-DK" dirty="0"/>
            </a:br>
            <a:endParaRPr lang="da-DK" dirty="0"/>
          </a:p>
        </p:txBody>
      </p:sp>
      <p:sp>
        <p:nvSpPr>
          <p:cNvPr id="7" name="Pladsholder til indhold 6">
            <a:extLst>
              <a:ext uri="{FF2B5EF4-FFF2-40B4-BE49-F238E27FC236}">
                <a16:creationId xmlns:a16="http://schemas.microsoft.com/office/drawing/2014/main" id="{F4C5C254-D4D2-4850-9C5D-310E60501589}"/>
              </a:ext>
            </a:extLst>
          </p:cNvPr>
          <p:cNvSpPr>
            <a:spLocks noGrp="1"/>
          </p:cNvSpPr>
          <p:nvPr>
            <p:ph idx="1"/>
          </p:nvPr>
        </p:nvSpPr>
        <p:spPr/>
        <p:txBody>
          <a:bodyPr/>
          <a:lstStyle/>
          <a:p>
            <a:endParaRPr lang="da-DK" dirty="0"/>
          </a:p>
          <a:p>
            <a:endParaRPr lang="da-DK" dirty="0"/>
          </a:p>
          <a:p>
            <a:endParaRPr lang="da-DK" dirty="0"/>
          </a:p>
          <a:p>
            <a:pPr marL="0" indent="0">
              <a:buNone/>
            </a:pPr>
            <a:endParaRPr lang="da-DK" dirty="0"/>
          </a:p>
        </p:txBody>
      </p:sp>
      <p:graphicFrame>
        <p:nvGraphicFramePr>
          <p:cNvPr id="8" name="Tabel 7">
            <a:extLst>
              <a:ext uri="{FF2B5EF4-FFF2-40B4-BE49-F238E27FC236}">
                <a16:creationId xmlns:a16="http://schemas.microsoft.com/office/drawing/2014/main" id="{3F48E857-D19A-4173-955D-0111C2590E8D}"/>
              </a:ext>
            </a:extLst>
          </p:cNvPr>
          <p:cNvGraphicFramePr>
            <a:graphicFrameLocks noGrp="1"/>
          </p:cNvGraphicFramePr>
          <p:nvPr/>
        </p:nvGraphicFramePr>
        <p:xfrm>
          <a:off x="947841" y="1753251"/>
          <a:ext cx="9003881" cy="3525375"/>
        </p:xfrm>
        <a:graphic>
          <a:graphicData uri="http://schemas.openxmlformats.org/drawingml/2006/table">
            <a:tbl>
              <a:tblPr firstRow="1" firstCol="1" bandRow="1">
                <a:tableStyleId>{5C22544A-7EE6-4342-B048-85BDC9FD1C3A}</a:tableStyleId>
              </a:tblPr>
              <a:tblGrid>
                <a:gridCol w="3691421">
                  <a:extLst>
                    <a:ext uri="{9D8B030D-6E8A-4147-A177-3AD203B41FA5}">
                      <a16:colId xmlns:a16="http://schemas.microsoft.com/office/drawing/2014/main" val="1307298567"/>
                    </a:ext>
                  </a:extLst>
                </a:gridCol>
                <a:gridCol w="747665">
                  <a:extLst>
                    <a:ext uri="{9D8B030D-6E8A-4147-A177-3AD203B41FA5}">
                      <a16:colId xmlns:a16="http://schemas.microsoft.com/office/drawing/2014/main" val="1212427996"/>
                    </a:ext>
                  </a:extLst>
                </a:gridCol>
                <a:gridCol w="725151">
                  <a:extLst>
                    <a:ext uri="{9D8B030D-6E8A-4147-A177-3AD203B41FA5}">
                      <a16:colId xmlns:a16="http://schemas.microsoft.com/office/drawing/2014/main" val="3592340000"/>
                    </a:ext>
                  </a:extLst>
                </a:gridCol>
                <a:gridCol w="807704">
                  <a:extLst>
                    <a:ext uri="{9D8B030D-6E8A-4147-A177-3AD203B41FA5}">
                      <a16:colId xmlns:a16="http://schemas.microsoft.com/office/drawing/2014/main" val="1379006215"/>
                    </a:ext>
                  </a:extLst>
                </a:gridCol>
                <a:gridCol w="757985">
                  <a:extLst>
                    <a:ext uri="{9D8B030D-6E8A-4147-A177-3AD203B41FA5}">
                      <a16:colId xmlns:a16="http://schemas.microsoft.com/office/drawing/2014/main" val="3480496831"/>
                    </a:ext>
                  </a:extLst>
                </a:gridCol>
                <a:gridCol w="757985">
                  <a:extLst>
                    <a:ext uri="{9D8B030D-6E8A-4147-A177-3AD203B41FA5}">
                      <a16:colId xmlns:a16="http://schemas.microsoft.com/office/drawing/2014/main" val="772176498"/>
                    </a:ext>
                  </a:extLst>
                </a:gridCol>
                <a:gridCol w="757985">
                  <a:extLst>
                    <a:ext uri="{9D8B030D-6E8A-4147-A177-3AD203B41FA5}">
                      <a16:colId xmlns:a16="http://schemas.microsoft.com/office/drawing/2014/main" val="2442110545"/>
                    </a:ext>
                  </a:extLst>
                </a:gridCol>
                <a:gridCol w="757985">
                  <a:extLst>
                    <a:ext uri="{9D8B030D-6E8A-4147-A177-3AD203B41FA5}">
                      <a16:colId xmlns:a16="http://schemas.microsoft.com/office/drawing/2014/main" val="3395459500"/>
                    </a:ext>
                  </a:extLst>
                </a:gridCol>
              </a:tblGrid>
              <a:tr h="381933">
                <a:tc>
                  <a:txBody>
                    <a:bodyPr/>
                    <a:lstStyle/>
                    <a:p>
                      <a:pPr>
                        <a:lnSpc>
                          <a:spcPct val="107000"/>
                        </a:lnSpc>
                      </a:pPr>
                      <a:endParaRPr lang="da-DK" sz="1500" dirty="0">
                        <a:effectLst/>
                        <a:latin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Alle</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r>
                        <a:rPr lang="da-DK" sz="1500" dirty="0">
                          <a:effectLst/>
                        </a:rPr>
                        <a:t>Drenge</a:t>
                      </a:r>
                      <a:endParaRPr lang="da-DK" sz="2400" dirty="0"/>
                    </a:p>
                  </a:txBody>
                  <a:tcPr marL="59267" marR="59267" marT="0" marB="0" anchor="b"/>
                </a:tc>
                <a:tc>
                  <a:txBody>
                    <a:bodyPr/>
                    <a:lstStyle/>
                    <a:p>
                      <a:pPr algn="r">
                        <a:lnSpc>
                          <a:spcPct val="150000"/>
                        </a:lnSpc>
                        <a:spcAft>
                          <a:spcPts val="600"/>
                        </a:spcAft>
                      </a:pPr>
                      <a:r>
                        <a:rPr lang="da-DK" sz="1500">
                          <a:effectLst/>
                        </a:rPr>
                        <a:t>Piger</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3. kl.</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4. kl.</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5. kl.</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 kl</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3063195618"/>
                  </a:ext>
                </a:extLst>
              </a:tr>
              <a:tr h="381933">
                <a:tc>
                  <a:txBody>
                    <a:bodyPr/>
                    <a:lstStyle/>
                    <a:p>
                      <a:pPr>
                        <a:lnSpc>
                          <a:spcPct val="150000"/>
                        </a:lnSpc>
                        <a:spcAft>
                          <a:spcPts val="600"/>
                        </a:spcAft>
                      </a:pPr>
                      <a:r>
                        <a:rPr lang="da-DK" sz="1500">
                          <a:effectLst/>
                        </a:rPr>
                        <a:t>At have det sjovt</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89,5</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89,6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89,3</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89,7</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91,2</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87,6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90,4</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3083434038"/>
                  </a:ext>
                </a:extLst>
              </a:tr>
              <a:tr h="381933">
                <a:tc>
                  <a:txBody>
                    <a:bodyPr/>
                    <a:lstStyle/>
                    <a:p>
                      <a:pPr>
                        <a:lnSpc>
                          <a:spcPct val="150000"/>
                        </a:lnSpc>
                        <a:spcAft>
                          <a:spcPts val="600"/>
                        </a:spcAft>
                      </a:pPr>
                      <a:r>
                        <a:rPr lang="da-DK" sz="1500">
                          <a:effectLst/>
                        </a:rPr>
                        <a:t>At være sammen med mine venner</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74,3</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78,8</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70,4</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70,4</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71,6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73,9</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80,8</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2112848084"/>
                  </a:ext>
                </a:extLst>
              </a:tr>
              <a:tr h="381933">
                <a:tc>
                  <a:txBody>
                    <a:bodyPr/>
                    <a:lstStyle/>
                    <a:p>
                      <a:pPr>
                        <a:lnSpc>
                          <a:spcPct val="150000"/>
                        </a:lnSpc>
                        <a:spcAft>
                          <a:spcPts val="600"/>
                        </a:spcAft>
                      </a:pPr>
                      <a:r>
                        <a:rPr lang="da-DK" sz="1500">
                          <a:effectLst/>
                        </a:rPr>
                        <a:t>At blive bedre til min fritidsaktivitet</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72,1</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73,2</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71,1</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61,0</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67,6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77,5</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79,5</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2569793054"/>
                  </a:ext>
                </a:extLst>
              </a:tr>
              <a:tr h="807855">
                <a:tc>
                  <a:txBody>
                    <a:bodyPr/>
                    <a:lstStyle/>
                    <a:p>
                      <a:pPr>
                        <a:lnSpc>
                          <a:spcPct val="150000"/>
                        </a:lnSpc>
                        <a:spcAft>
                          <a:spcPts val="600"/>
                        </a:spcAft>
                      </a:pPr>
                      <a:r>
                        <a:rPr lang="da-DK" sz="1500">
                          <a:effectLst/>
                        </a:rPr>
                        <a:t>At jeg har det godt med trænere/ledere/undervisere</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68,4</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70,3</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66,8</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65,9</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66,7</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69,6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70,7</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1173226300"/>
                  </a:ext>
                </a:extLst>
              </a:tr>
              <a:tr h="807855">
                <a:tc>
                  <a:txBody>
                    <a:bodyPr/>
                    <a:lstStyle/>
                    <a:p>
                      <a:pPr>
                        <a:lnSpc>
                          <a:spcPct val="150000"/>
                        </a:lnSpc>
                        <a:spcAft>
                          <a:spcPts val="600"/>
                        </a:spcAft>
                      </a:pPr>
                      <a:r>
                        <a:rPr lang="da-DK" sz="1500">
                          <a:effectLst/>
                        </a:rPr>
                        <a:t>At have det godt sammen med de andre børn</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66,3</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67,1</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65,4</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dirty="0">
                          <a:effectLst/>
                        </a:rPr>
                        <a:t>65,5</a:t>
                      </a:r>
                      <a:endParaRPr lang="da-DK"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dirty="0">
                          <a:effectLst/>
                        </a:rPr>
                        <a:t>65,7</a:t>
                      </a:r>
                      <a:endParaRPr lang="da-DK"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69,0</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64,0</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2199449801"/>
                  </a:ext>
                </a:extLst>
              </a:tr>
              <a:tr h="381933">
                <a:tc>
                  <a:txBody>
                    <a:bodyPr/>
                    <a:lstStyle/>
                    <a:p>
                      <a:pPr>
                        <a:lnSpc>
                          <a:spcPct val="150000"/>
                        </a:lnSpc>
                        <a:spcAft>
                          <a:spcPts val="600"/>
                        </a:spcAft>
                      </a:pPr>
                      <a:r>
                        <a:rPr lang="da-DK" sz="1500">
                          <a:effectLst/>
                        </a:rPr>
                        <a:t>At opleve at være en del af et fællesskab</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64,1</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65,6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62,8</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55,6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61,3</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a:effectLst/>
                        </a:rPr>
                        <a:t>67,6</a:t>
                      </a:r>
                      <a:endParaRPr lang="da-DK" sz="150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tc>
                  <a:txBody>
                    <a:bodyPr/>
                    <a:lstStyle/>
                    <a:p>
                      <a:pPr algn="r">
                        <a:lnSpc>
                          <a:spcPct val="150000"/>
                        </a:lnSpc>
                        <a:spcAft>
                          <a:spcPts val="600"/>
                        </a:spcAft>
                      </a:pPr>
                      <a:r>
                        <a:rPr lang="da-DK" sz="1500" dirty="0">
                          <a:effectLst/>
                        </a:rPr>
                        <a:t>69,9</a:t>
                      </a:r>
                      <a:endParaRPr lang="da-DK"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9267" marR="59267" marT="0" marB="0" anchor="b"/>
                </a:tc>
                <a:extLst>
                  <a:ext uri="{0D108BD9-81ED-4DB2-BD59-A6C34878D82A}">
                    <a16:rowId xmlns:a16="http://schemas.microsoft.com/office/drawing/2014/main" val="3299069313"/>
                  </a:ext>
                </a:extLst>
              </a:tr>
            </a:tbl>
          </a:graphicData>
        </a:graphic>
      </p:graphicFrame>
      <p:sp>
        <p:nvSpPr>
          <p:cNvPr id="9" name="Ellipse 8">
            <a:extLst>
              <a:ext uri="{FF2B5EF4-FFF2-40B4-BE49-F238E27FC236}">
                <a16:creationId xmlns:a16="http://schemas.microsoft.com/office/drawing/2014/main" id="{46334A39-BBEF-4BDC-8E1D-9B4C6C8F1CD7}"/>
              </a:ext>
            </a:extLst>
          </p:cNvPr>
          <p:cNvSpPr/>
          <p:nvPr/>
        </p:nvSpPr>
        <p:spPr>
          <a:xfrm>
            <a:off x="6731215" y="2927085"/>
            <a:ext cx="3657600" cy="443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a-DK" sz="2400">
              <a:solidFill>
                <a:prstClr val="white"/>
              </a:solidFill>
              <a:latin typeface="Calibri" panose="020F0502020204030204"/>
            </a:endParaRPr>
          </a:p>
        </p:txBody>
      </p:sp>
      <p:pic>
        <p:nvPicPr>
          <p:cNvPr id="6" name="Billede 5">
            <a:extLst>
              <a:ext uri="{FF2B5EF4-FFF2-40B4-BE49-F238E27FC236}">
                <a16:creationId xmlns:a16="http://schemas.microsoft.com/office/drawing/2014/main" id="{CCAC3BAC-7608-40FD-836A-1915E4B4A28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
        <p:nvSpPr>
          <p:cNvPr id="11" name="Titel 1">
            <a:extLst>
              <a:ext uri="{FF2B5EF4-FFF2-40B4-BE49-F238E27FC236}">
                <a16:creationId xmlns:a16="http://schemas.microsoft.com/office/drawing/2014/main" id="{E1F802E4-6185-4E4F-B9D6-71D616394A37}"/>
              </a:ext>
            </a:extLst>
          </p:cNvPr>
          <p:cNvSpPr txBox="1">
            <a:spLocks/>
          </p:cNvSpPr>
          <p:nvPr/>
        </p:nvSpPr>
        <p:spPr>
          <a:xfrm>
            <a:off x="838200" y="4916051"/>
            <a:ext cx="10515600" cy="1325563"/>
          </a:xfrm>
          <a:prstGeom prst="rect">
            <a:avLst/>
          </a:prstGeom>
        </p:spPr>
        <p:txBody>
          <a:bodyPr vert="horz" lIns="121920" tIns="60960" rIns="121920" bIns="6096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77"/>
            <a:r>
              <a:rPr lang="da-DK" sz="1867" dirty="0">
                <a:solidFill>
                  <a:prstClr val="white"/>
                </a:solidFill>
                <a:latin typeface="Calibri Light" panose="020F0302020204030204"/>
              </a:rPr>
              <a:t>Hvad er vigtigt, når man går til noget i 3-6.kl?</a:t>
            </a:r>
            <a:r>
              <a:rPr lang="da-DK" sz="1867" i="1" dirty="0">
                <a:solidFill>
                  <a:prstClr val="white"/>
                </a:solidFill>
                <a:latin typeface="Calibri Light" panose="020F0302020204030204"/>
                <a:ea typeface="SimSun" panose="02010600030101010101" pitchFamily="2" charset="-122"/>
                <a:cs typeface="Arial" panose="020B0604020202020204" pitchFamily="34" charset="0"/>
              </a:rPr>
              <a:t> </a:t>
            </a:r>
            <a:endParaRPr lang="da-DK" sz="1867" i="1" dirty="0">
              <a:solidFill>
                <a:prstClr val="white"/>
              </a:solidFill>
              <a:latin typeface="Calibri Light" panose="020F0302020204030204"/>
            </a:endParaRPr>
          </a:p>
        </p:txBody>
      </p:sp>
      <p:sp>
        <p:nvSpPr>
          <p:cNvPr id="10" name="Ellipse 9">
            <a:extLst>
              <a:ext uri="{FF2B5EF4-FFF2-40B4-BE49-F238E27FC236}">
                <a16:creationId xmlns:a16="http://schemas.microsoft.com/office/drawing/2014/main" id="{75F69FBE-7E66-4298-9DA9-3AAA189D1A9A}"/>
              </a:ext>
            </a:extLst>
          </p:cNvPr>
          <p:cNvSpPr/>
          <p:nvPr/>
        </p:nvSpPr>
        <p:spPr>
          <a:xfrm>
            <a:off x="6894476" y="4965973"/>
            <a:ext cx="3657600" cy="443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a-DK" sz="2400">
              <a:solidFill>
                <a:prstClr val="white"/>
              </a:solidFill>
              <a:latin typeface="Calibri" panose="020F0502020204030204"/>
            </a:endParaRPr>
          </a:p>
        </p:txBody>
      </p:sp>
    </p:spTree>
    <p:extLst>
      <p:ext uri="{BB962C8B-B14F-4D97-AF65-F5344CB8AC3E}">
        <p14:creationId xmlns:p14="http://schemas.microsoft.com/office/powerpoint/2010/main" val="378541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C6FFD-DAB0-4DF1-986C-E6AC257D0890}"/>
              </a:ext>
            </a:extLst>
          </p:cNvPr>
          <p:cNvSpPr>
            <a:spLocks noGrp="1"/>
          </p:cNvSpPr>
          <p:nvPr>
            <p:ph type="title"/>
          </p:nvPr>
        </p:nvSpPr>
        <p:spPr/>
        <p:txBody>
          <a:bodyPr>
            <a:noAutofit/>
          </a:bodyPr>
          <a:lstStyle/>
          <a:p>
            <a:pPr algn="ctr"/>
            <a:r>
              <a:rPr lang="da-DK" sz="3200" b="1" dirty="0"/>
              <a:t>Er der sket en ændring i børn  og unges relationelle færdigheder – og har det betydning for i hvilket omfang de finder klubben attraktiv? </a:t>
            </a:r>
          </a:p>
        </p:txBody>
      </p:sp>
      <p:sp>
        <p:nvSpPr>
          <p:cNvPr id="3" name="Pladsholder til indhold 2">
            <a:extLst>
              <a:ext uri="{FF2B5EF4-FFF2-40B4-BE49-F238E27FC236}">
                <a16:creationId xmlns:a16="http://schemas.microsoft.com/office/drawing/2014/main" id="{447F9797-FEF1-4BFD-BAA3-F0B287507E82}"/>
              </a:ext>
            </a:extLst>
          </p:cNvPr>
          <p:cNvSpPr>
            <a:spLocks noGrp="1"/>
          </p:cNvSpPr>
          <p:nvPr>
            <p:ph idx="1"/>
          </p:nvPr>
        </p:nvSpPr>
        <p:spPr/>
        <p:txBody>
          <a:bodyPr/>
          <a:lstStyle/>
          <a:p>
            <a:r>
              <a:rPr lang="da-DK" dirty="0"/>
              <a:t>31% af klubmedlemmerne er enten enige eller meget enige i, at det godt kan være utrygt at komme i klubben, når man ikke ved, hvad man skal lave.</a:t>
            </a:r>
          </a:p>
          <a:p>
            <a:r>
              <a:rPr lang="da-DK" dirty="0"/>
              <a:t>27% af klubmedlemmerne er enten enige eller meget enige i, at det godt kan være utrygt at komme i klubben, når man ikke ved, hvem man skal være sammen med.</a:t>
            </a:r>
          </a:p>
          <a:p>
            <a:pPr marL="0" indent="0">
              <a:buNone/>
            </a:pPr>
            <a:endParaRPr lang="da-DK" dirty="0"/>
          </a:p>
        </p:txBody>
      </p:sp>
      <p:pic>
        <p:nvPicPr>
          <p:cNvPr id="4" name="Billede 3">
            <a:extLst>
              <a:ext uri="{FF2B5EF4-FFF2-40B4-BE49-F238E27FC236}">
                <a16:creationId xmlns:a16="http://schemas.microsoft.com/office/drawing/2014/main" id="{49329DDF-8737-49B6-8FE9-356970CCE523}"/>
              </a:ext>
            </a:extLst>
          </p:cNvPr>
          <p:cNvPicPr>
            <a:picLocks noChangeAspect="1"/>
          </p:cNvPicPr>
          <p:nvPr/>
        </p:nvPicPr>
        <p:blipFill rotWithShape="1">
          <a:blip r:embed="rId2"/>
          <a:srcRect l="24506" t="32124" r="29924" b="30309"/>
          <a:stretch/>
        </p:blipFill>
        <p:spPr>
          <a:xfrm>
            <a:off x="237848" y="6002080"/>
            <a:ext cx="1111624" cy="647560"/>
          </a:xfrm>
          <a:prstGeom prst="rect">
            <a:avLst/>
          </a:prstGeom>
        </p:spPr>
      </p:pic>
    </p:spTree>
    <p:extLst>
      <p:ext uri="{BB962C8B-B14F-4D97-AF65-F5344CB8AC3E}">
        <p14:creationId xmlns:p14="http://schemas.microsoft.com/office/powerpoint/2010/main" val="80887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556C11-A988-4E9A-AA59-F7485DEA08C0}"/>
              </a:ext>
            </a:extLst>
          </p:cNvPr>
          <p:cNvSpPr/>
          <p:nvPr/>
        </p:nvSpPr>
        <p:spPr>
          <a:xfrm>
            <a:off x="1" y="0"/>
            <a:ext cx="12192000" cy="68580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09585"/>
            <a:r>
              <a:rPr lang="da-DK" sz="1200" dirty="0">
                <a:solidFill>
                  <a:prstClr val="white"/>
                </a:solidFill>
                <a:latin typeface="Times New Roman" panose="02020603050405020304" pitchFamily="18" charset="0"/>
                <a:ea typeface="Times New Roman" panose="02020603050405020304" pitchFamily="18" charset="0"/>
              </a:rPr>
              <a:t> </a:t>
            </a:r>
          </a:p>
        </p:txBody>
      </p:sp>
      <p:pic>
        <p:nvPicPr>
          <p:cNvPr id="5122" name="Picture 2" descr="Even Steve Jobs Didn&amp;amp;#39;t Predict Apple&amp;amp;#39;s iPhone Decade | WIRED">
            <a:extLst>
              <a:ext uri="{FF2B5EF4-FFF2-40B4-BE49-F238E27FC236}">
                <a16:creationId xmlns:a16="http://schemas.microsoft.com/office/drawing/2014/main" id="{6FFE6BA2-FA2B-4765-AB14-A04097FDBEB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4D082B2C-857E-4196-8090-1867B9F8E1E5}"/>
              </a:ext>
            </a:extLst>
          </p:cNvPr>
          <p:cNvSpPr/>
          <p:nvPr/>
        </p:nvSpPr>
        <p:spPr>
          <a:xfrm>
            <a:off x="-1" y="0"/>
            <a:ext cx="12192000" cy="68580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09585"/>
            <a:r>
              <a:rPr lang="da-DK" sz="1200" dirty="0">
                <a:solidFill>
                  <a:prstClr val="white"/>
                </a:solidFill>
                <a:latin typeface="Times New Roman" panose="02020603050405020304" pitchFamily="18" charset="0"/>
                <a:ea typeface="Times New Roman" panose="02020603050405020304" pitchFamily="18" charset="0"/>
              </a:rPr>
              <a:t> </a:t>
            </a:r>
          </a:p>
        </p:txBody>
      </p:sp>
      <p:pic>
        <p:nvPicPr>
          <p:cNvPr id="12" name="Billede 11">
            <a:extLst>
              <a:ext uri="{FF2B5EF4-FFF2-40B4-BE49-F238E27FC236}">
                <a16:creationId xmlns:a16="http://schemas.microsoft.com/office/drawing/2014/main" id="{E47E4319-26E2-4571-A0D1-A37BFA5ABE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64" t="31862" r="30359" b="30910"/>
          <a:stretch/>
        </p:blipFill>
        <p:spPr bwMode="auto">
          <a:xfrm>
            <a:off x="10490490" y="236042"/>
            <a:ext cx="1308479" cy="799223"/>
          </a:xfrm>
          <a:prstGeom prst="rect">
            <a:avLst/>
          </a:prstGeom>
          <a:noFill/>
          <a:ln>
            <a:noFill/>
          </a:ln>
          <a:extLst>
            <a:ext uri="{53640926-AAD7-44D8-BBD7-CCE9431645EC}">
              <a14:shadowObscured xmlns:a14="http://schemas.microsoft.com/office/drawing/2010/main"/>
            </a:ext>
          </a:extLst>
        </p:spPr>
      </p:pic>
      <p:sp>
        <p:nvSpPr>
          <p:cNvPr id="14" name="Tekstfelt 13">
            <a:extLst>
              <a:ext uri="{FF2B5EF4-FFF2-40B4-BE49-F238E27FC236}">
                <a16:creationId xmlns:a16="http://schemas.microsoft.com/office/drawing/2014/main" id="{AA3BD009-873A-4FDE-B5C2-4C43F62B83A6}"/>
              </a:ext>
            </a:extLst>
          </p:cNvPr>
          <p:cNvSpPr txBox="1"/>
          <p:nvPr/>
        </p:nvSpPr>
        <p:spPr>
          <a:xfrm>
            <a:off x="3271586" y="1405921"/>
            <a:ext cx="8527383" cy="1323439"/>
          </a:xfrm>
          <a:prstGeom prst="rect">
            <a:avLst/>
          </a:prstGeom>
          <a:noFill/>
        </p:spPr>
        <p:txBody>
          <a:bodyPr wrap="square">
            <a:spAutoFit/>
          </a:bodyPr>
          <a:lstStyle/>
          <a:p>
            <a:pPr algn="ctr" defTabSz="609585"/>
            <a:r>
              <a:rPr lang="en-US" sz="4000" b="1" dirty="0">
                <a:solidFill>
                  <a:prstClr val="black"/>
                </a:solidFill>
                <a:effectLst>
                  <a:outerShdw blurRad="38100" dist="38100" dir="2700000" algn="tl">
                    <a:srgbClr val="000000">
                      <a:alpha val="43137"/>
                    </a:srgbClr>
                  </a:outerShdw>
                </a:effectLst>
                <a:latin typeface="Gill Sans MT" panose="020B0502020104020203" pitchFamily="34" charset="0"/>
              </a:rPr>
              <a:t>En begivenhed der har ændret verden for  ”altid”….</a:t>
            </a:r>
            <a:endParaRPr lang="da-DK" sz="4000" b="1" dirty="0">
              <a:solidFill>
                <a:prstClr val="black"/>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45773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27" y="13"/>
            <a:ext cx="12191973" cy="6857987"/>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523875" y="5317241"/>
            <a:ext cx="11210925" cy="744836"/>
          </a:xfrm>
          <a:prstGeom prst="ellipse">
            <a:avLst/>
          </a:prstGeom>
        </p:spPr>
        <p:txBody>
          <a:bodyPr vert="horz" lIns="121920" tIns="60960" rIns="121920" bIns="60960" rtlCol="0" anchor="ctr">
            <a:normAutofit/>
          </a:bodyPr>
          <a:lstStyle/>
          <a:p>
            <a:pPr algn="ctr" defTabSz="1219170"/>
            <a:r>
              <a:rPr lang="en-US" sz="2800" dirty="0">
                <a:solidFill>
                  <a:schemeClr val="tx1">
                    <a:lumMod val="85000"/>
                    <a:lumOff val="15000"/>
                  </a:schemeClr>
                </a:solidFill>
              </a:rPr>
              <a:t>Tilstedeværelse……</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5204665B-5CF4-4E03-8B17-6042BC6BF86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250847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5" y="4577975"/>
            <a:ext cx="753934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61FA8F68-6E81-4F38-C51A-64CE1FE8A75D}"/>
              </a:ext>
            </a:extLst>
          </p:cNvPr>
          <p:cNvSpPr>
            <a:spLocks noGrp="1"/>
          </p:cNvSpPr>
          <p:nvPr>
            <p:ph type="title"/>
          </p:nvPr>
        </p:nvSpPr>
        <p:spPr>
          <a:xfrm>
            <a:off x="4603468" y="4741949"/>
            <a:ext cx="6829520" cy="862031"/>
          </a:xfrm>
        </p:spPr>
        <p:txBody>
          <a:bodyPr vert="horz" lIns="121920" tIns="60960" rIns="121920" bIns="60960" rtlCol="0" anchor="b">
            <a:normAutofit/>
          </a:bodyPr>
          <a:lstStyle/>
          <a:p>
            <a:pPr defTabSz="1219170"/>
            <a:r>
              <a:rPr lang="en-US" sz="3733" dirty="0">
                <a:solidFill>
                  <a:srgbClr val="FFFFFF"/>
                </a:solidFill>
              </a:rPr>
              <a:t>”Tiltideværelse” er rammevilkår…..</a:t>
            </a:r>
          </a:p>
        </p:txBody>
      </p:sp>
      <p:pic>
        <p:nvPicPr>
          <p:cNvPr id="4" name="Picture 2" descr="BeReal. Your Friends for Real.">
            <a:extLst>
              <a:ext uri="{FF2B5EF4-FFF2-40B4-BE49-F238E27FC236}">
                <a16:creationId xmlns:a16="http://schemas.microsoft.com/office/drawing/2014/main" id="{4EA8DC14-6A72-2C32-4D37-9782142CB143}"/>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317637" y="897474"/>
            <a:ext cx="3797569" cy="859069"/>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F0A371E5-C39F-BDAF-597D-29B475A2D9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2" r="2858" b="-4"/>
          <a:stretch/>
        </p:blipFill>
        <p:spPr>
          <a:xfrm>
            <a:off x="1192897" y="2422097"/>
            <a:ext cx="2044232" cy="2013804"/>
          </a:xfrm>
          <a:prstGeom prst="rect">
            <a:avLst/>
          </a:prstGeom>
        </p:spPr>
      </p:pic>
      <p:pic>
        <p:nvPicPr>
          <p:cNvPr id="17" name="Picture 2" descr="Billedresultat for Generation Alpha">
            <a:extLst>
              <a:ext uri="{FF2B5EF4-FFF2-40B4-BE49-F238E27FC236}">
                <a16:creationId xmlns:a16="http://schemas.microsoft.com/office/drawing/2014/main" id="{A67B2D8B-85B9-4AE5-C1B6-BE06AA2BBB7F}"/>
              </a:ext>
            </a:extLst>
          </p:cNvPr>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b="-1"/>
          <a:stretch/>
        </p:blipFill>
        <p:spPr bwMode="auto">
          <a:xfrm>
            <a:off x="4202548" y="406739"/>
            <a:ext cx="3793472" cy="3941308"/>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CD80B827-0A3E-7CF7-FC9C-709FECD1CED6}"/>
              </a:ext>
            </a:extLst>
          </p:cNvPr>
          <p:cNvPicPr>
            <a:picLocks noChangeAspect="1"/>
          </p:cNvPicPr>
          <p:nvPr/>
        </p:nvPicPr>
        <p:blipFill rotWithShape="1">
          <a:blip r:embed="rId5">
            <a:extLst>
              <a:ext uri="{28A0092B-C50C-407E-A947-70E740481C1C}">
                <a14:useLocalDpi xmlns:a14="http://schemas.microsoft.com/office/drawing/2010/main"/>
              </a:ext>
            </a:extLst>
          </a:blip>
          <a:stretch/>
        </p:blipFill>
        <p:spPr>
          <a:xfrm>
            <a:off x="8086176" y="478400"/>
            <a:ext cx="3797984" cy="3797984"/>
          </a:xfrm>
          <a:prstGeom prst="rect">
            <a:avLst/>
          </a:prstGeom>
        </p:spPr>
      </p:pic>
      <p:cxnSp>
        <p:nvCxnSpPr>
          <p:cNvPr id="24" name="Straight Connector 2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3" y="5694096"/>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id="{5351E172-A067-E1AF-F7E4-10E618E93F3B}"/>
              </a:ext>
            </a:extLst>
          </p:cNvPr>
          <p:cNvPicPr>
            <a:picLocks noChangeAspect="1"/>
          </p:cNvPicPr>
          <p:nvPr/>
        </p:nvPicPr>
        <p:blipFill rotWithShape="1">
          <a:blip r:embed="rId6" cstate="screen">
            <a:extLst>
              <a:ext uri="{28A0092B-C50C-407E-A947-70E740481C1C}">
                <a14:useLocalDpi xmlns:a14="http://schemas.microsoft.com/office/drawing/2010/main"/>
              </a:ext>
            </a:extLst>
          </a:blip>
          <a:stretch/>
        </p:blipFill>
        <p:spPr>
          <a:xfrm>
            <a:off x="419879" y="4525715"/>
            <a:ext cx="3590268" cy="2010551"/>
          </a:xfrm>
          <a:prstGeom prst="rect">
            <a:avLst/>
          </a:prstGeom>
        </p:spPr>
      </p:pic>
    </p:spTree>
    <p:extLst>
      <p:ext uri="{BB962C8B-B14F-4D97-AF65-F5344CB8AC3E}">
        <p14:creationId xmlns:p14="http://schemas.microsoft.com/office/powerpoint/2010/main" val="55372766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a:xfrm>
            <a:off x="23" y="13"/>
            <a:ext cx="12191980" cy="6857991"/>
          </a:xfrm>
          <a:prstGeom prst="rect">
            <a:avLst/>
          </a:prstGeom>
        </p:spPr>
      </p:pic>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640081" y="640081"/>
            <a:ext cx="4508772"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da-DK" sz="2200" dirty="0">
                <a:solidFill>
                  <a:srgbClr val="FFFFFF"/>
                </a:solidFill>
              </a:rPr>
              <a:t>Legemestrene</a:t>
            </a:r>
            <a:r>
              <a:rPr lang="en-US" sz="2200" dirty="0">
                <a:solidFill>
                  <a:srgbClr val="FFFFFF"/>
                </a:solidFill>
              </a:rPr>
              <a:t> og kulturbærerne er </a:t>
            </a:r>
            <a:r>
              <a:rPr lang="da-DK" sz="2200" dirty="0">
                <a:solidFill>
                  <a:srgbClr val="FFFFFF"/>
                </a:solidFill>
              </a:rPr>
              <a:t>forsvundet</a:t>
            </a:r>
            <a:r>
              <a:rPr lang="en-US" sz="2200" dirty="0">
                <a:solidFill>
                  <a:srgbClr val="FFFFFF"/>
                </a:solidFill>
              </a:rPr>
              <a:t>…Eller </a:t>
            </a:r>
            <a:r>
              <a:rPr lang="da-DK" sz="2200" dirty="0">
                <a:solidFill>
                  <a:srgbClr val="FFFFFF"/>
                </a:solidFill>
              </a:rPr>
              <a:t>findes</a:t>
            </a:r>
            <a:r>
              <a:rPr lang="en-US" sz="2200" dirty="0">
                <a:solidFill>
                  <a:srgbClr val="FFFFFF"/>
                </a:solidFill>
              </a:rPr>
              <a:t> de I klubben?</a:t>
            </a:r>
          </a:p>
        </p:txBody>
      </p:sp>
      <p:pic>
        <p:nvPicPr>
          <p:cNvPr id="4" name="Billede 3">
            <a:extLst>
              <a:ext uri="{FF2B5EF4-FFF2-40B4-BE49-F238E27FC236}">
                <a16:creationId xmlns:a16="http://schemas.microsoft.com/office/drawing/2014/main" id="{03A9CB90-6D68-4981-BA96-EB714A8358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2203169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0780E-D810-4FFB-A6BC-8C625D052B8F}"/>
              </a:ext>
            </a:extLst>
          </p:cNvPr>
          <p:cNvSpPr>
            <a:spLocks noGrp="1"/>
          </p:cNvSpPr>
          <p:nvPr>
            <p:ph type="title"/>
          </p:nvPr>
        </p:nvSpPr>
        <p:spPr>
          <a:xfrm>
            <a:off x="838200" y="365125"/>
            <a:ext cx="10515600" cy="1325564"/>
          </a:xfrm>
        </p:spPr>
        <p:txBody>
          <a:bodyPr>
            <a:normAutofit/>
          </a:bodyPr>
          <a:lstStyle/>
          <a:p>
            <a:r>
              <a:rPr lang="da-DK" dirty="0"/>
              <a:t>Der er stadig brug for legemestrene…..</a:t>
            </a:r>
          </a:p>
        </p:txBody>
      </p:sp>
      <p:sp>
        <p:nvSpPr>
          <p:cNvPr id="4" name="Pladsholder til indhold 3">
            <a:extLst>
              <a:ext uri="{FF2B5EF4-FFF2-40B4-BE49-F238E27FC236}">
                <a16:creationId xmlns:a16="http://schemas.microsoft.com/office/drawing/2014/main" id="{325B59A9-0D81-4C53-83EB-6A3469E266DD}"/>
              </a:ext>
            </a:extLst>
          </p:cNvPr>
          <p:cNvSpPr>
            <a:spLocks noGrp="1"/>
          </p:cNvSpPr>
          <p:nvPr>
            <p:ph idx="1"/>
          </p:nvPr>
        </p:nvSpPr>
        <p:spPr>
          <a:xfrm>
            <a:off x="838200" y="2013625"/>
            <a:ext cx="4614760" cy="4163337"/>
          </a:xfrm>
        </p:spPr>
        <p:txBody>
          <a:bodyPr>
            <a:normAutofit/>
          </a:bodyPr>
          <a:lstStyle/>
          <a:p>
            <a:pPr marL="0" indent="0">
              <a:buNone/>
            </a:pPr>
            <a:r>
              <a:rPr lang="da-DK" sz="3733" dirty="0"/>
              <a:t>”…Når vi er sammen  ender det ofte med at vi bare sidder med vores telefoner. Vi kan ikke finde på andet…” (Dreng, 5.kl)</a:t>
            </a:r>
          </a:p>
          <a:p>
            <a:pPr marL="0" indent="0">
              <a:buNone/>
            </a:pPr>
            <a:endParaRPr lang="da-DK" sz="2000" dirty="0"/>
          </a:p>
        </p:txBody>
      </p:sp>
      <p:pic>
        <p:nvPicPr>
          <p:cNvPr id="5124" name="Picture 4" descr="Forfatter: Kære forældre, en smartphone er altså mere end en dopamin-pusher  - politiken.dk">
            <a:extLst>
              <a:ext uri="{FF2B5EF4-FFF2-40B4-BE49-F238E27FC236}">
                <a16:creationId xmlns:a16="http://schemas.microsoft.com/office/drawing/2014/main" id="{16E404CB-4CE1-4451-B34D-ED872DC6193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6101337" y="2015169"/>
            <a:ext cx="5283867" cy="4210441"/>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68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DDFD65EB-6049-4C64-B503-8958BEDFFF4A}"/>
              </a:ext>
            </a:extLst>
          </p:cNvPr>
          <p:cNvSpPr>
            <a:spLocks noGrp="1"/>
          </p:cNvSpPr>
          <p:nvPr>
            <p:ph type="title"/>
          </p:nvPr>
        </p:nvSpPr>
        <p:spPr>
          <a:xfrm>
            <a:off x="598201" y="177750"/>
            <a:ext cx="11018520" cy="1434415"/>
          </a:xfrm>
        </p:spPr>
        <p:txBody>
          <a:bodyPr anchor="b">
            <a:noAutofit/>
          </a:bodyPr>
          <a:lstStyle/>
          <a:p>
            <a:pPr algn="ctr"/>
            <a:r>
              <a:rPr lang="da-DK" sz="3733" b="1" dirty="0"/>
              <a:t>Der er behov for, at de voksne er på banen – voksne som ”skubber” - voksne som ”krammer” – voksne med ”taleret”….</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2" y="1681544"/>
            <a:ext cx="10972800" cy="18288"/>
          </a:xfrm>
          <a:custGeom>
            <a:avLst/>
            <a:gdLst>
              <a:gd name="connsiteX0" fmla="*/ 0 w 10972800"/>
              <a:gd name="connsiteY0" fmla="*/ 0 h 18288"/>
              <a:gd name="connsiteX1" fmla="*/ 694944 w 10972800"/>
              <a:gd name="connsiteY1" fmla="*/ 0 h 18288"/>
              <a:gd name="connsiteX2" fmla="*/ 1828800 w 10972800"/>
              <a:gd name="connsiteY2" fmla="*/ 0 h 18288"/>
              <a:gd name="connsiteX3" fmla="*/ 2962656 w 10972800"/>
              <a:gd name="connsiteY3" fmla="*/ 0 h 18288"/>
              <a:gd name="connsiteX4" fmla="*/ 4096512 w 10972800"/>
              <a:gd name="connsiteY4" fmla="*/ 0 h 18288"/>
              <a:gd name="connsiteX5" fmla="*/ 4681728 w 10972800"/>
              <a:gd name="connsiteY5" fmla="*/ 0 h 18288"/>
              <a:gd name="connsiteX6" fmla="*/ 5486400 w 10972800"/>
              <a:gd name="connsiteY6" fmla="*/ 0 h 18288"/>
              <a:gd name="connsiteX7" fmla="*/ 6071616 w 10972800"/>
              <a:gd name="connsiteY7" fmla="*/ 0 h 18288"/>
              <a:gd name="connsiteX8" fmla="*/ 6986016 w 10972800"/>
              <a:gd name="connsiteY8" fmla="*/ 0 h 18288"/>
              <a:gd name="connsiteX9" fmla="*/ 7790688 w 10972800"/>
              <a:gd name="connsiteY9" fmla="*/ 0 h 18288"/>
              <a:gd name="connsiteX10" fmla="*/ 8814816 w 10972800"/>
              <a:gd name="connsiteY10" fmla="*/ 0 h 18288"/>
              <a:gd name="connsiteX11" fmla="*/ 9948672 w 10972800"/>
              <a:gd name="connsiteY11" fmla="*/ 0 h 18288"/>
              <a:gd name="connsiteX12" fmla="*/ 10972800 w 10972800"/>
              <a:gd name="connsiteY12" fmla="*/ 0 h 18288"/>
              <a:gd name="connsiteX13" fmla="*/ 10972800 w 10972800"/>
              <a:gd name="connsiteY13" fmla="*/ 18288 h 18288"/>
              <a:gd name="connsiteX14" fmla="*/ 9948672 w 10972800"/>
              <a:gd name="connsiteY14" fmla="*/ 18288 h 18288"/>
              <a:gd name="connsiteX15" fmla="*/ 9253728 w 10972800"/>
              <a:gd name="connsiteY15" fmla="*/ 18288 h 18288"/>
              <a:gd name="connsiteX16" fmla="*/ 8558784 w 10972800"/>
              <a:gd name="connsiteY16" fmla="*/ 18288 h 18288"/>
              <a:gd name="connsiteX17" fmla="*/ 7534656 w 10972800"/>
              <a:gd name="connsiteY17" fmla="*/ 18288 h 18288"/>
              <a:gd name="connsiteX18" fmla="*/ 6839712 w 10972800"/>
              <a:gd name="connsiteY18" fmla="*/ 18288 h 18288"/>
              <a:gd name="connsiteX19" fmla="*/ 6254496 w 10972800"/>
              <a:gd name="connsiteY19" fmla="*/ 18288 h 18288"/>
              <a:gd name="connsiteX20" fmla="*/ 5449824 w 10972800"/>
              <a:gd name="connsiteY20" fmla="*/ 18288 h 18288"/>
              <a:gd name="connsiteX21" fmla="*/ 4535424 w 10972800"/>
              <a:gd name="connsiteY21" fmla="*/ 18288 h 18288"/>
              <a:gd name="connsiteX22" fmla="*/ 3730752 w 10972800"/>
              <a:gd name="connsiteY22" fmla="*/ 18288 h 18288"/>
              <a:gd name="connsiteX23" fmla="*/ 3035808 w 10972800"/>
              <a:gd name="connsiteY23" fmla="*/ 18288 h 18288"/>
              <a:gd name="connsiteX24" fmla="*/ 1901952 w 10972800"/>
              <a:gd name="connsiteY24" fmla="*/ 18288 h 18288"/>
              <a:gd name="connsiteX25" fmla="*/ 987552 w 10972800"/>
              <a:gd name="connsiteY25" fmla="*/ 18288 h 18288"/>
              <a:gd name="connsiteX26" fmla="*/ 0 w 10972800"/>
              <a:gd name="connsiteY26" fmla="*/ 18288 h 18288"/>
              <a:gd name="connsiteX27" fmla="*/ 0 w 10972800"/>
              <a:gd name="connsiteY27" fmla="*/ 0 h 18288"/>
              <a:gd name="connsiteX0" fmla="*/ 0 w 10972800"/>
              <a:gd name="connsiteY0" fmla="*/ 0 h 18288"/>
              <a:gd name="connsiteX1" fmla="*/ 694944 w 10972800"/>
              <a:gd name="connsiteY1" fmla="*/ 0 h 18288"/>
              <a:gd name="connsiteX2" fmla="*/ 1280160 w 10972800"/>
              <a:gd name="connsiteY2" fmla="*/ 0 h 18288"/>
              <a:gd name="connsiteX3" fmla="*/ 1975104 w 10972800"/>
              <a:gd name="connsiteY3" fmla="*/ 0 h 18288"/>
              <a:gd name="connsiteX4" fmla="*/ 2889504 w 10972800"/>
              <a:gd name="connsiteY4" fmla="*/ 0 h 18288"/>
              <a:gd name="connsiteX5" fmla="*/ 3913632 w 10972800"/>
              <a:gd name="connsiteY5" fmla="*/ 0 h 18288"/>
              <a:gd name="connsiteX6" fmla="*/ 5047488 w 10972800"/>
              <a:gd name="connsiteY6" fmla="*/ 0 h 18288"/>
              <a:gd name="connsiteX7" fmla="*/ 6181344 w 10972800"/>
              <a:gd name="connsiteY7" fmla="*/ 0 h 18288"/>
              <a:gd name="connsiteX8" fmla="*/ 6986016 w 10972800"/>
              <a:gd name="connsiteY8" fmla="*/ 0 h 18288"/>
              <a:gd name="connsiteX9" fmla="*/ 8010144 w 10972800"/>
              <a:gd name="connsiteY9" fmla="*/ 0 h 18288"/>
              <a:gd name="connsiteX10" fmla="*/ 8924544 w 10972800"/>
              <a:gd name="connsiteY10" fmla="*/ 0 h 18288"/>
              <a:gd name="connsiteX11" fmla="*/ 9729216 w 10972800"/>
              <a:gd name="connsiteY11" fmla="*/ 0 h 18288"/>
              <a:gd name="connsiteX12" fmla="*/ 10972800 w 10972800"/>
              <a:gd name="connsiteY12" fmla="*/ 0 h 18288"/>
              <a:gd name="connsiteX13" fmla="*/ 10972800 w 10972800"/>
              <a:gd name="connsiteY13" fmla="*/ 18288 h 18288"/>
              <a:gd name="connsiteX14" fmla="*/ 10168128 w 10972800"/>
              <a:gd name="connsiteY14" fmla="*/ 18288 h 18288"/>
              <a:gd name="connsiteX15" fmla="*/ 9363456 w 10972800"/>
              <a:gd name="connsiteY15" fmla="*/ 18288 h 18288"/>
              <a:gd name="connsiteX16" fmla="*/ 8229600 w 10972800"/>
              <a:gd name="connsiteY16" fmla="*/ 18288 h 18288"/>
              <a:gd name="connsiteX17" fmla="*/ 7534656 w 10972800"/>
              <a:gd name="connsiteY17" fmla="*/ 18288 h 18288"/>
              <a:gd name="connsiteX18" fmla="*/ 6510528 w 10972800"/>
              <a:gd name="connsiteY18" fmla="*/ 18288 h 18288"/>
              <a:gd name="connsiteX19" fmla="*/ 5925312 w 10972800"/>
              <a:gd name="connsiteY19" fmla="*/ 18288 h 18288"/>
              <a:gd name="connsiteX20" fmla="*/ 5010912 w 10972800"/>
              <a:gd name="connsiteY20" fmla="*/ 18288 h 18288"/>
              <a:gd name="connsiteX21" fmla="*/ 4315968 w 10972800"/>
              <a:gd name="connsiteY21" fmla="*/ 18288 h 18288"/>
              <a:gd name="connsiteX22" fmla="*/ 3182112 w 10972800"/>
              <a:gd name="connsiteY22" fmla="*/ 18288 h 18288"/>
              <a:gd name="connsiteX23" fmla="*/ 2596896 w 10972800"/>
              <a:gd name="connsiteY23" fmla="*/ 18288 h 18288"/>
              <a:gd name="connsiteX24" fmla="*/ 1682496 w 10972800"/>
              <a:gd name="connsiteY24" fmla="*/ 18288 h 18288"/>
              <a:gd name="connsiteX25" fmla="*/ 1097280 w 10972800"/>
              <a:gd name="connsiteY25" fmla="*/ 18288 h 18288"/>
              <a:gd name="connsiteX26" fmla="*/ 0 w 10972800"/>
              <a:gd name="connsiteY26" fmla="*/ 18288 h 18288"/>
              <a:gd name="connsiteX27" fmla="*/ 0 w 109728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72800" h="18288" fill="none" extrusionOk="0">
                <a:moveTo>
                  <a:pt x="0" y="0"/>
                </a:moveTo>
                <a:cubicBezTo>
                  <a:pt x="285873" y="10353"/>
                  <a:pt x="443630" y="20878"/>
                  <a:pt x="694944" y="0"/>
                </a:cubicBezTo>
                <a:cubicBezTo>
                  <a:pt x="957790" y="-7992"/>
                  <a:pt x="1502872" y="-55217"/>
                  <a:pt x="1828800" y="0"/>
                </a:cubicBezTo>
                <a:cubicBezTo>
                  <a:pt x="2082983" y="40591"/>
                  <a:pt x="2599012" y="10969"/>
                  <a:pt x="2962656" y="0"/>
                </a:cubicBezTo>
                <a:cubicBezTo>
                  <a:pt x="3267271" y="-11840"/>
                  <a:pt x="3795148" y="2207"/>
                  <a:pt x="4096512" y="0"/>
                </a:cubicBezTo>
                <a:cubicBezTo>
                  <a:pt x="4381165" y="27505"/>
                  <a:pt x="4438103" y="19486"/>
                  <a:pt x="4681728" y="0"/>
                </a:cubicBezTo>
                <a:cubicBezTo>
                  <a:pt x="4932675" y="-30575"/>
                  <a:pt x="5248114" y="-74447"/>
                  <a:pt x="5486400" y="0"/>
                </a:cubicBezTo>
                <a:cubicBezTo>
                  <a:pt x="5781986" y="37450"/>
                  <a:pt x="5893622" y="17439"/>
                  <a:pt x="6071616" y="0"/>
                </a:cubicBezTo>
                <a:cubicBezTo>
                  <a:pt x="6276467" y="-14694"/>
                  <a:pt x="6726314" y="24303"/>
                  <a:pt x="6986016" y="0"/>
                </a:cubicBezTo>
                <a:cubicBezTo>
                  <a:pt x="7227664" y="-57204"/>
                  <a:pt x="7617989" y="20296"/>
                  <a:pt x="7790688" y="0"/>
                </a:cubicBezTo>
                <a:cubicBezTo>
                  <a:pt x="7981826" y="-5113"/>
                  <a:pt x="8336416" y="35187"/>
                  <a:pt x="8814816" y="0"/>
                </a:cubicBezTo>
                <a:cubicBezTo>
                  <a:pt x="9279673" y="-25075"/>
                  <a:pt x="9653202" y="29616"/>
                  <a:pt x="9948672" y="0"/>
                </a:cubicBezTo>
                <a:cubicBezTo>
                  <a:pt x="10258459" y="9809"/>
                  <a:pt x="10650503" y="6344"/>
                  <a:pt x="10972800" y="0"/>
                </a:cubicBezTo>
                <a:cubicBezTo>
                  <a:pt x="10972058" y="8820"/>
                  <a:pt x="10973024" y="13032"/>
                  <a:pt x="10972800" y="18288"/>
                </a:cubicBezTo>
                <a:cubicBezTo>
                  <a:pt x="10588638" y="-12551"/>
                  <a:pt x="10408643" y="-20398"/>
                  <a:pt x="9948672" y="18288"/>
                </a:cubicBezTo>
                <a:cubicBezTo>
                  <a:pt x="9495539" y="70810"/>
                  <a:pt x="9445554" y="50906"/>
                  <a:pt x="9253728" y="18288"/>
                </a:cubicBezTo>
                <a:cubicBezTo>
                  <a:pt x="9085806" y="-43881"/>
                  <a:pt x="8912224" y="25594"/>
                  <a:pt x="8558784" y="18288"/>
                </a:cubicBezTo>
                <a:cubicBezTo>
                  <a:pt x="8208033" y="15950"/>
                  <a:pt x="7825730" y="22821"/>
                  <a:pt x="7534656" y="18288"/>
                </a:cubicBezTo>
                <a:cubicBezTo>
                  <a:pt x="7248027" y="25083"/>
                  <a:pt x="7115616" y="-7859"/>
                  <a:pt x="6839712" y="18288"/>
                </a:cubicBezTo>
                <a:cubicBezTo>
                  <a:pt x="6605587" y="44449"/>
                  <a:pt x="6389992" y="41839"/>
                  <a:pt x="6254496" y="18288"/>
                </a:cubicBezTo>
                <a:cubicBezTo>
                  <a:pt x="6043586" y="44080"/>
                  <a:pt x="5765299" y="15132"/>
                  <a:pt x="5449824" y="18288"/>
                </a:cubicBezTo>
                <a:cubicBezTo>
                  <a:pt x="5146686" y="49138"/>
                  <a:pt x="5005114" y="35797"/>
                  <a:pt x="4535424" y="18288"/>
                </a:cubicBezTo>
                <a:cubicBezTo>
                  <a:pt x="4084292" y="17516"/>
                  <a:pt x="4016004" y="29366"/>
                  <a:pt x="3730752" y="18288"/>
                </a:cubicBezTo>
                <a:cubicBezTo>
                  <a:pt x="3417501" y="19182"/>
                  <a:pt x="3251480" y="-21191"/>
                  <a:pt x="3035808" y="18288"/>
                </a:cubicBezTo>
                <a:cubicBezTo>
                  <a:pt x="2779625" y="-15384"/>
                  <a:pt x="2284350" y="-17847"/>
                  <a:pt x="1901952" y="18288"/>
                </a:cubicBezTo>
                <a:cubicBezTo>
                  <a:pt x="1498023" y="59572"/>
                  <a:pt x="1315968" y="-6853"/>
                  <a:pt x="987552" y="18288"/>
                </a:cubicBezTo>
                <a:cubicBezTo>
                  <a:pt x="681944" y="56876"/>
                  <a:pt x="218344" y="20411"/>
                  <a:pt x="0" y="18288"/>
                </a:cubicBezTo>
                <a:cubicBezTo>
                  <a:pt x="444" y="12121"/>
                  <a:pt x="315" y="7211"/>
                  <a:pt x="0" y="0"/>
                </a:cubicBezTo>
                <a:close/>
              </a:path>
              <a:path w="10972800" h="18288" stroke="0" extrusionOk="0">
                <a:moveTo>
                  <a:pt x="0" y="0"/>
                </a:moveTo>
                <a:cubicBezTo>
                  <a:pt x="358867" y="-33058"/>
                  <a:pt x="538223" y="9488"/>
                  <a:pt x="694944" y="0"/>
                </a:cubicBezTo>
                <a:cubicBezTo>
                  <a:pt x="818130" y="-13573"/>
                  <a:pt x="1122693" y="35974"/>
                  <a:pt x="1280160" y="0"/>
                </a:cubicBezTo>
                <a:cubicBezTo>
                  <a:pt x="1422805" y="41612"/>
                  <a:pt x="1786278" y="-18019"/>
                  <a:pt x="1975104" y="0"/>
                </a:cubicBezTo>
                <a:cubicBezTo>
                  <a:pt x="2203242" y="5585"/>
                  <a:pt x="2498746" y="78407"/>
                  <a:pt x="2889504" y="0"/>
                </a:cubicBezTo>
                <a:cubicBezTo>
                  <a:pt x="3279129" y="-10511"/>
                  <a:pt x="3675214" y="-66800"/>
                  <a:pt x="3913632" y="0"/>
                </a:cubicBezTo>
                <a:cubicBezTo>
                  <a:pt x="4146248" y="37394"/>
                  <a:pt x="4716478" y="31925"/>
                  <a:pt x="5047488" y="0"/>
                </a:cubicBezTo>
                <a:cubicBezTo>
                  <a:pt x="5435331" y="54881"/>
                  <a:pt x="5716077" y="-13618"/>
                  <a:pt x="6181344" y="0"/>
                </a:cubicBezTo>
                <a:cubicBezTo>
                  <a:pt x="6651866" y="22212"/>
                  <a:pt x="6701311" y="18835"/>
                  <a:pt x="6986016" y="0"/>
                </a:cubicBezTo>
                <a:cubicBezTo>
                  <a:pt x="7262996" y="-13545"/>
                  <a:pt x="7662965" y="-54984"/>
                  <a:pt x="8010144" y="0"/>
                </a:cubicBezTo>
                <a:cubicBezTo>
                  <a:pt x="8389998" y="3137"/>
                  <a:pt x="8521812" y="-25590"/>
                  <a:pt x="8924544" y="0"/>
                </a:cubicBezTo>
                <a:cubicBezTo>
                  <a:pt x="9312663" y="9141"/>
                  <a:pt x="9353780" y="-25796"/>
                  <a:pt x="9729216" y="0"/>
                </a:cubicBezTo>
                <a:cubicBezTo>
                  <a:pt x="10098382" y="20356"/>
                  <a:pt x="10528553" y="96176"/>
                  <a:pt x="10972800" y="0"/>
                </a:cubicBezTo>
                <a:cubicBezTo>
                  <a:pt x="10972432" y="9217"/>
                  <a:pt x="10973226" y="12411"/>
                  <a:pt x="10972800" y="18288"/>
                </a:cubicBezTo>
                <a:cubicBezTo>
                  <a:pt x="10782260" y="8452"/>
                  <a:pt x="10447036" y="32824"/>
                  <a:pt x="10168128" y="18288"/>
                </a:cubicBezTo>
                <a:cubicBezTo>
                  <a:pt x="9934528" y="-9781"/>
                  <a:pt x="9757825" y="-15457"/>
                  <a:pt x="9363456" y="18288"/>
                </a:cubicBezTo>
                <a:cubicBezTo>
                  <a:pt x="8937035" y="58821"/>
                  <a:pt x="8468162" y="5527"/>
                  <a:pt x="8229600" y="18288"/>
                </a:cubicBezTo>
                <a:cubicBezTo>
                  <a:pt x="8026710" y="47918"/>
                  <a:pt x="7711719" y="23903"/>
                  <a:pt x="7534656" y="18288"/>
                </a:cubicBezTo>
                <a:cubicBezTo>
                  <a:pt x="7312669" y="10064"/>
                  <a:pt x="6907060" y="61798"/>
                  <a:pt x="6510528" y="18288"/>
                </a:cubicBezTo>
                <a:cubicBezTo>
                  <a:pt x="6094136" y="2728"/>
                  <a:pt x="6071554" y="34562"/>
                  <a:pt x="5925312" y="18288"/>
                </a:cubicBezTo>
                <a:cubicBezTo>
                  <a:pt x="5709388" y="12896"/>
                  <a:pt x="5387431" y="-1713"/>
                  <a:pt x="5010912" y="18288"/>
                </a:cubicBezTo>
                <a:cubicBezTo>
                  <a:pt x="4598346" y="-3051"/>
                  <a:pt x="4485486" y="10203"/>
                  <a:pt x="4315968" y="18288"/>
                </a:cubicBezTo>
                <a:cubicBezTo>
                  <a:pt x="4125849" y="59088"/>
                  <a:pt x="3523843" y="-8126"/>
                  <a:pt x="3182112" y="18288"/>
                </a:cubicBezTo>
                <a:cubicBezTo>
                  <a:pt x="2851857" y="-12744"/>
                  <a:pt x="2804978" y="26792"/>
                  <a:pt x="2596896" y="18288"/>
                </a:cubicBezTo>
                <a:cubicBezTo>
                  <a:pt x="2387997" y="-10291"/>
                  <a:pt x="2039269" y="56642"/>
                  <a:pt x="1682496" y="18288"/>
                </a:cubicBezTo>
                <a:cubicBezTo>
                  <a:pt x="1318515" y="39532"/>
                  <a:pt x="1367813" y="13498"/>
                  <a:pt x="1097280" y="18288"/>
                </a:cubicBezTo>
                <a:cubicBezTo>
                  <a:pt x="921498" y="12646"/>
                  <a:pt x="413800" y="14475"/>
                  <a:pt x="0" y="18288"/>
                </a:cubicBezTo>
                <a:cubicBezTo>
                  <a:pt x="413" y="13746"/>
                  <a:pt x="-739" y="6639"/>
                  <a:pt x="0" y="0"/>
                </a:cubicBezTo>
                <a:close/>
              </a:path>
              <a:path w="10972800" h="18288" fill="none" stroke="0" extrusionOk="0">
                <a:moveTo>
                  <a:pt x="0" y="0"/>
                </a:moveTo>
                <a:cubicBezTo>
                  <a:pt x="279052" y="5534"/>
                  <a:pt x="418096" y="-7157"/>
                  <a:pt x="694944" y="0"/>
                </a:cubicBezTo>
                <a:cubicBezTo>
                  <a:pt x="921625" y="-20020"/>
                  <a:pt x="1477040" y="3669"/>
                  <a:pt x="1828800" y="0"/>
                </a:cubicBezTo>
                <a:cubicBezTo>
                  <a:pt x="2196952" y="-10928"/>
                  <a:pt x="2619543" y="-29156"/>
                  <a:pt x="2962656" y="0"/>
                </a:cubicBezTo>
                <a:cubicBezTo>
                  <a:pt x="3335884" y="71740"/>
                  <a:pt x="3830863" y="-20522"/>
                  <a:pt x="4096512" y="0"/>
                </a:cubicBezTo>
                <a:cubicBezTo>
                  <a:pt x="4388771" y="34057"/>
                  <a:pt x="4441068" y="525"/>
                  <a:pt x="4681728" y="0"/>
                </a:cubicBezTo>
                <a:cubicBezTo>
                  <a:pt x="4901744" y="-69761"/>
                  <a:pt x="5198586" y="-21805"/>
                  <a:pt x="5486400" y="0"/>
                </a:cubicBezTo>
                <a:cubicBezTo>
                  <a:pt x="5780280" y="43684"/>
                  <a:pt x="5896721" y="-5529"/>
                  <a:pt x="6071616" y="0"/>
                </a:cubicBezTo>
                <a:cubicBezTo>
                  <a:pt x="6231939" y="-7555"/>
                  <a:pt x="6763192" y="13367"/>
                  <a:pt x="6986016" y="0"/>
                </a:cubicBezTo>
                <a:cubicBezTo>
                  <a:pt x="7226779" y="-53628"/>
                  <a:pt x="7573308" y="-9211"/>
                  <a:pt x="7790688" y="0"/>
                </a:cubicBezTo>
                <a:cubicBezTo>
                  <a:pt x="7972098" y="-46501"/>
                  <a:pt x="8423187" y="12070"/>
                  <a:pt x="8814816" y="0"/>
                </a:cubicBezTo>
                <a:cubicBezTo>
                  <a:pt x="9348394" y="7751"/>
                  <a:pt x="9564830" y="23969"/>
                  <a:pt x="9948672" y="0"/>
                </a:cubicBezTo>
                <a:cubicBezTo>
                  <a:pt x="10283932" y="-44507"/>
                  <a:pt x="10644940" y="8540"/>
                  <a:pt x="10972800" y="0"/>
                </a:cubicBezTo>
                <a:cubicBezTo>
                  <a:pt x="10971784" y="8877"/>
                  <a:pt x="10972339" y="13322"/>
                  <a:pt x="10972800" y="18288"/>
                </a:cubicBezTo>
                <a:cubicBezTo>
                  <a:pt x="10588887" y="-25790"/>
                  <a:pt x="10398037" y="-75048"/>
                  <a:pt x="9948672" y="18288"/>
                </a:cubicBezTo>
                <a:cubicBezTo>
                  <a:pt x="9505419" y="59830"/>
                  <a:pt x="9443511" y="36664"/>
                  <a:pt x="9253728" y="18288"/>
                </a:cubicBezTo>
                <a:cubicBezTo>
                  <a:pt x="9066596" y="-23483"/>
                  <a:pt x="8874864" y="35136"/>
                  <a:pt x="8558784" y="18288"/>
                </a:cubicBezTo>
                <a:cubicBezTo>
                  <a:pt x="8190550" y="66402"/>
                  <a:pt x="7811147" y="-49160"/>
                  <a:pt x="7534656" y="18288"/>
                </a:cubicBezTo>
                <a:cubicBezTo>
                  <a:pt x="7236834" y="40281"/>
                  <a:pt x="7080711" y="-10998"/>
                  <a:pt x="6839712" y="18288"/>
                </a:cubicBezTo>
                <a:cubicBezTo>
                  <a:pt x="6591086" y="14691"/>
                  <a:pt x="6387103" y="-10997"/>
                  <a:pt x="6254496" y="18288"/>
                </a:cubicBezTo>
                <a:cubicBezTo>
                  <a:pt x="6080371" y="-28338"/>
                  <a:pt x="5722790" y="-44847"/>
                  <a:pt x="5449824" y="18288"/>
                </a:cubicBezTo>
                <a:cubicBezTo>
                  <a:pt x="5170403" y="43752"/>
                  <a:pt x="4976448" y="-13378"/>
                  <a:pt x="4535424" y="18288"/>
                </a:cubicBezTo>
                <a:cubicBezTo>
                  <a:pt x="4105113" y="15542"/>
                  <a:pt x="4029955" y="42596"/>
                  <a:pt x="3730752" y="18288"/>
                </a:cubicBezTo>
                <a:cubicBezTo>
                  <a:pt x="3437971" y="-16351"/>
                  <a:pt x="3238083" y="-12694"/>
                  <a:pt x="3035808" y="18288"/>
                </a:cubicBezTo>
                <a:cubicBezTo>
                  <a:pt x="2788770" y="70663"/>
                  <a:pt x="2311043" y="34866"/>
                  <a:pt x="1901952" y="18288"/>
                </a:cubicBezTo>
                <a:cubicBezTo>
                  <a:pt x="1487522" y="42410"/>
                  <a:pt x="1352567" y="11255"/>
                  <a:pt x="987552" y="18288"/>
                </a:cubicBezTo>
                <a:cubicBezTo>
                  <a:pt x="623688" y="74740"/>
                  <a:pt x="304727" y="-4109"/>
                  <a:pt x="0" y="18288"/>
                </a:cubicBezTo>
                <a:cubicBezTo>
                  <a:pt x="304" y="11964"/>
                  <a:pt x="620" y="858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7EF5EA28-8166-46CF-9179-EBA986940821}"/>
              </a:ext>
            </a:extLst>
          </p:cNvPr>
          <p:cNvSpPr>
            <a:spLocks noGrp="1"/>
          </p:cNvSpPr>
          <p:nvPr>
            <p:ph idx="1"/>
          </p:nvPr>
        </p:nvSpPr>
        <p:spPr>
          <a:xfrm>
            <a:off x="572492" y="2071317"/>
            <a:ext cx="6713552" cy="4119172"/>
          </a:xfrm>
        </p:spPr>
        <p:txBody>
          <a:bodyPr anchor="t">
            <a:normAutofit/>
          </a:bodyPr>
          <a:lstStyle/>
          <a:p>
            <a:pPr marL="0" indent="0">
              <a:buNone/>
            </a:pPr>
            <a:r>
              <a:rPr lang="da-DK" sz="3733" dirty="0"/>
              <a:t>Andelen af klubmedlemmer, der angiver, at det er vigtigt, at de voksne i klubben:</a:t>
            </a:r>
          </a:p>
          <a:p>
            <a:r>
              <a:rPr lang="da-DK" sz="3733" dirty="0"/>
              <a:t>Sætter aktiviteter i gang: 88%</a:t>
            </a:r>
          </a:p>
          <a:p>
            <a:r>
              <a:rPr lang="da-DK" sz="3733" dirty="0"/>
              <a:t>Deltager i aktiviteter sammen med os: 74%</a:t>
            </a:r>
          </a:p>
          <a:p>
            <a:endParaRPr lang="da-DK" sz="2267" dirty="0"/>
          </a:p>
        </p:txBody>
      </p:sp>
      <p:pic>
        <p:nvPicPr>
          <p:cNvPr id="1026" name="Picture 2" descr="Unge voksne er oftere ensomme - MaryFonden.dk">
            <a:extLst>
              <a:ext uri="{FF2B5EF4-FFF2-40B4-BE49-F238E27FC236}">
                <a16:creationId xmlns:a16="http://schemas.microsoft.com/office/drawing/2014/main" id="{E362D708-54B3-C76B-7107-A41F6AEA6BA1}"/>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675657"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592A3F4F-C2EC-4705-8EDA-A1ED3DFACCD8}"/>
              </a:ext>
            </a:extLst>
          </p:cNvPr>
          <p:cNvPicPr>
            <a:picLocks noChangeAspect="1"/>
          </p:cNvPicPr>
          <p:nvPr/>
        </p:nvPicPr>
        <p:blipFill rotWithShape="1">
          <a:blip r:embed="rId3"/>
          <a:srcRect l="24506" t="32124" r="29924" b="30309"/>
          <a:stretch/>
        </p:blipFill>
        <p:spPr>
          <a:xfrm>
            <a:off x="237848" y="6002080"/>
            <a:ext cx="1111624" cy="647560"/>
          </a:xfrm>
          <a:prstGeom prst="rect">
            <a:avLst/>
          </a:prstGeom>
        </p:spPr>
      </p:pic>
    </p:spTree>
    <p:extLst>
      <p:ext uri="{BB962C8B-B14F-4D97-AF65-F5344CB8AC3E}">
        <p14:creationId xmlns:p14="http://schemas.microsoft.com/office/powerpoint/2010/main" val="378210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1EACC89-FE98-E4EA-F6BD-264BC0A77D4F}"/>
              </a:ext>
            </a:extLst>
          </p:cNvPr>
          <p:cNvSpPr txBox="1"/>
          <p:nvPr/>
        </p:nvSpPr>
        <p:spPr>
          <a:xfrm>
            <a:off x="4744871" y="736979"/>
            <a:ext cx="2702257" cy="830997"/>
          </a:xfrm>
          <a:prstGeom prst="rect">
            <a:avLst/>
          </a:prstGeom>
          <a:noFill/>
        </p:spPr>
        <p:txBody>
          <a:bodyPr wrap="square" rtlCol="0">
            <a:spAutoFit/>
          </a:bodyPr>
          <a:lstStyle/>
          <a:p>
            <a:r>
              <a:rPr lang="da-DK" sz="4800" b="1" dirty="0">
                <a:latin typeface="Calibri" panose="020F0502020204030204" pitchFamily="34" charset="0"/>
                <a:cs typeface="Calibri" panose="020F0502020204030204" pitchFamily="34" charset="0"/>
              </a:rPr>
              <a:t>Velkomst</a:t>
            </a:r>
          </a:p>
        </p:txBody>
      </p:sp>
      <p:sp>
        <p:nvSpPr>
          <p:cNvPr id="3" name="Tekstfelt 2">
            <a:extLst>
              <a:ext uri="{FF2B5EF4-FFF2-40B4-BE49-F238E27FC236}">
                <a16:creationId xmlns:a16="http://schemas.microsoft.com/office/drawing/2014/main" id="{B8B8B7C7-2449-3FDC-B08F-07CB00C14F41}"/>
              </a:ext>
            </a:extLst>
          </p:cNvPr>
          <p:cNvSpPr txBox="1"/>
          <p:nvPr/>
        </p:nvSpPr>
        <p:spPr>
          <a:xfrm>
            <a:off x="2497539" y="2044005"/>
            <a:ext cx="8980227" cy="1384995"/>
          </a:xfrm>
          <a:prstGeom prst="rect">
            <a:avLst/>
          </a:prstGeom>
          <a:noFill/>
        </p:spPr>
        <p:txBody>
          <a:bodyPr wrap="square" rtlCol="0">
            <a:spAutoFit/>
          </a:bodyPr>
          <a:lstStyle/>
          <a:p>
            <a:r>
              <a:rPr lang="da-DK" sz="2800" dirty="0">
                <a:latin typeface="Calibri" panose="020F0502020204030204" pitchFamily="34" charset="0"/>
                <a:cs typeface="Calibri" panose="020F0502020204030204" pitchFamily="34" charset="0"/>
              </a:rPr>
              <a:t>Formand for Dansk forening for Socialpædagogik Svend Bak</a:t>
            </a:r>
          </a:p>
          <a:p>
            <a:endParaRPr lang="da-DK" sz="2800" dirty="0">
              <a:latin typeface="Calibri" panose="020F0502020204030204" pitchFamily="34" charset="0"/>
              <a:cs typeface="Calibri" panose="020F0502020204030204" pitchFamily="34" charset="0"/>
            </a:endParaRPr>
          </a:p>
          <a:p>
            <a:r>
              <a:rPr lang="da-DK" sz="2800" dirty="0">
                <a:latin typeface="Calibri" panose="020F0502020204030204" pitchFamily="34" charset="0"/>
                <a:cs typeface="Calibri" panose="020F0502020204030204" pitchFamily="34" charset="0"/>
              </a:rPr>
              <a:t>Folketingstingsmedlem for Socialdemokratiet Jens Joel</a:t>
            </a:r>
          </a:p>
        </p:txBody>
      </p:sp>
    </p:spTree>
    <p:extLst>
      <p:ext uri="{BB962C8B-B14F-4D97-AF65-F5344CB8AC3E}">
        <p14:creationId xmlns:p14="http://schemas.microsoft.com/office/powerpoint/2010/main" val="320029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0072D70-7FD6-44E9-9B38-94A99D936B9A}"/>
              </a:ext>
            </a:extLst>
          </p:cNvPr>
          <p:cNvSpPr/>
          <p:nvPr/>
        </p:nvSpPr>
        <p:spPr>
          <a:xfrm>
            <a:off x="1" y="0"/>
            <a:ext cx="12192000" cy="6858000"/>
          </a:xfrm>
          <a:prstGeom prst="rect">
            <a:avLst/>
          </a:prstGeom>
          <a:pattFill prst="zigZag">
            <a:fgClr>
              <a:schemeClr val="accent1">
                <a:lumMod val="75000"/>
              </a:schemeClr>
            </a:fgClr>
            <a:bgClr>
              <a:srgbClr val="4D5F8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09585"/>
            <a:r>
              <a:rPr lang="da-DK" sz="1200">
                <a:solidFill>
                  <a:prstClr val="white"/>
                </a:solidFill>
                <a:latin typeface="Times New Roman" panose="02020603050405020304" pitchFamily="18" charset="0"/>
                <a:ea typeface="Times New Roman" panose="02020603050405020304" pitchFamily="18" charset="0"/>
              </a:rPr>
              <a:t> </a:t>
            </a:r>
          </a:p>
        </p:txBody>
      </p:sp>
      <p:sp>
        <p:nvSpPr>
          <p:cNvPr id="11" name="Rektangel 10">
            <a:extLst>
              <a:ext uri="{FF2B5EF4-FFF2-40B4-BE49-F238E27FC236}">
                <a16:creationId xmlns:a16="http://schemas.microsoft.com/office/drawing/2014/main" id="{6E6F221F-7AF0-4A78-A238-353A03B7EF42}"/>
              </a:ext>
            </a:extLst>
          </p:cNvPr>
          <p:cNvSpPr/>
          <p:nvPr/>
        </p:nvSpPr>
        <p:spPr>
          <a:xfrm>
            <a:off x="0" y="2"/>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a-DK">
              <a:solidFill>
                <a:prstClr val="white"/>
              </a:solidFill>
              <a:latin typeface="Calibri" panose="020F0502020204030204"/>
            </a:endParaRPr>
          </a:p>
        </p:txBody>
      </p:sp>
      <p:sp>
        <p:nvSpPr>
          <p:cNvPr id="7" name="Rektangel 6">
            <a:extLst>
              <a:ext uri="{FF2B5EF4-FFF2-40B4-BE49-F238E27FC236}">
                <a16:creationId xmlns:a16="http://schemas.microsoft.com/office/drawing/2014/main" id="{6A7F62B5-1193-4E5A-8C41-2E8C86D0BF2A}"/>
              </a:ext>
            </a:extLst>
          </p:cNvPr>
          <p:cNvSpPr/>
          <p:nvPr/>
        </p:nvSpPr>
        <p:spPr>
          <a:xfrm>
            <a:off x="0" y="0"/>
            <a:ext cx="12192000" cy="6858000"/>
          </a:xfrm>
          <a:prstGeom prst="rect">
            <a:avLst/>
          </a:prstGeom>
          <a:gradFill flip="none" rotWithShape="1">
            <a:gsLst>
              <a:gs pos="0">
                <a:srgbClr val="4D5F81">
                  <a:alpha val="20000"/>
                </a:srgbClr>
              </a:gs>
              <a:gs pos="73000">
                <a:schemeClr val="accent1">
                  <a:lumMod val="45000"/>
                  <a:lumOff val="55000"/>
                  <a:alpha val="20000"/>
                </a:schemeClr>
              </a:gs>
              <a:gs pos="83000">
                <a:schemeClr val="accent1">
                  <a:lumMod val="45000"/>
                  <a:lumOff val="55000"/>
                  <a:alpha val="20000"/>
                </a:schemeClr>
              </a:gs>
              <a:gs pos="100000">
                <a:schemeClr val="accent1">
                  <a:lumMod val="30000"/>
                  <a:lumOff val="70000"/>
                  <a:alpha val="2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609585"/>
            <a:r>
              <a:rPr lang="da-DK" sz="1200">
                <a:solidFill>
                  <a:prstClr val="black"/>
                </a:solidFill>
                <a:latin typeface="Times New Roman" panose="02020603050405020304" pitchFamily="18" charset="0"/>
                <a:ea typeface="Times New Roman" panose="02020603050405020304" pitchFamily="18" charset="0"/>
              </a:rPr>
              <a:t> </a:t>
            </a:r>
          </a:p>
        </p:txBody>
      </p:sp>
      <p:pic>
        <p:nvPicPr>
          <p:cNvPr id="8" name="Billede 7">
            <a:extLst>
              <a:ext uri="{FF2B5EF4-FFF2-40B4-BE49-F238E27FC236}">
                <a16:creationId xmlns:a16="http://schemas.microsoft.com/office/drawing/2014/main" id="{CEBE081C-0D34-40CE-A274-B8DDDEB232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564" t="31862" r="30359" b="30910"/>
          <a:stretch/>
        </p:blipFill>
        <p:spPr bwMode="auto">
          <a:xfrm>
            <a:off x="10490490" y="236042"/>
            <a:ext cx="1308479" cy="799223"/>
          </a:xfrm>
          <a:prstGeom prst="rect">
            <a:avLst/>
          </a:prstGeom>
          <a:noFill/>
          <a:ln>
            <a:noFill/>
          </a:ln>
          <a:extLst>
            <a:ext uri="{53640926-AAD7-44D8-BBD7-CCE9431645EC}">
              <a14:shadowObscured xmlns:a14="http://schemas.microsoft.com/office/drawing/2010/main"/>
            </a:ext>
          </a:extLst>
        </p:spPr>
      </p:pic>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a:xfrm>
            <a:off x="518477" y="1774374"/>
            <a:ext cx="4064409" cy="2754087"/>
          </a:xfrm>
        </p:spPr>
        <p:txBody>
          <a:bodyPr rtlCol="0" anchor="t">
            <a:normAutofit/>
          </a:bodyPr>
          <a:lstStyle/>
          <a:p>
            <a:pPr marL="342882" indent="-342882" defTabSz="457175">
              <a:buClr>
                <a:schemeClr val="bg2">
                  <a:lumMod val="40000"/>
                  <a:lumOff val="60000"/>
                </a:schemeClr>
              </a:buClr>
              <a:buFont typeface="Wingdings 3" charset="2"/>
              <a:buChar char=""/>
              <a:defRPr/>
            </a:pPr>
            <a:endParaRPr lang="da-DK" sz="1800"/>
          </a:p>
          <a:p>
            <a:pPr marL="342882" indent="-342882" defTabSz="457175">
              <a:buClr>
                <a:schemeClr val="bg2">
                  <a:lumMod val="40000"/>
                  <a:lumOff val="60000"/>
                </a:schemeClr>
              </a:buClr>
              <a:buFont typeface="Wingdings 3" charset="2"/>
              <a:buChar char=""/>
              <a:defRPr/>
            </a:pPr>
            <a:endParaRPr lang="da-DK" sz="1800"/>
          </a:p>
          <a:p>
            <a:pPr marL="342882" indent="-342882" defTabSz="457175">
              <a:buClr>
                <a:schemeClr val="bg2">
                  <a:lumMod val="40000"/>
                  <a:lumOff val="60000"/>
                </a:schemeClr>
              </a:buClr>
              <a:buFont typeface="Wingdings 3" charset="2"/>
              <a:buChar char=""/>
              <a:defRPr/>
            </a:pPr>
            <a:endParaRPr lang="da-DK" sz="1800"/>
          </a:p>
          <a:p>
            <a:pPr marL="0" indent="0" defTabSz="457175">
              <a:buClr>
                <a:schemeClr val="bg2">
                  <a:lumMod val="40000"/>
                  <a:lumOff val="60000"/>
                </a:schemeClr>
              </a:buClr>
              <a:buNone/>
              <a:defRPr/>
            </a:pPr>
            <a:endParaRPr lang="da-DK" sz="1800"/>
          </a:p>
        </p:txBody>
      </p:sp>
      <p:graphicFrame>
        <p:nvGraphicFramePr>
          <p:cNvPr id="5" name="Diagram 4">
            <a:extLst>
              <a:ext uri="{FF2B5EF4-FFF2-40B4-BE49-F238E27FC236}">
                <a16:creationId xmlns:a16="http://schemas.microsoft.com/office/drawing/2014/main" id="{47BA9B0B-33F9-423B-A007-D57E07828DB4}"/>
              </a:ext>
            </a:extLst>
          </p:cNvPr>
          <p:cNvGraphicFramePr/>
          <p:nvPr/>
        </p:nvGraphicFramePr>
        <p:xfrm>
          <a:off x="1278194" y="236042"/>
          <a:ext cx="12191999" cy="6385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e 11">
            <a:extLst>
              <a:ext uri="{FF2B5EF4-FFF2-40B4-BE49-F238E27FC236}">
                <a16:creationId xmlns:a16="http://schemas.microsoft.com/office/drawing/2014/main" id="{A60E2CD7-7CBE-48FF-9976-A93CCB6C22AB}"/>
              </a:ext>
            </a:extLst>
          </p:cNvPr>
          <p:cNvSpPr>
            <a:spLocks noChangeAspect="1"/>
          </p:cNvSpPr>
          <p:nvPr/>
        </p:nvSpPr>
        <p:spPr>
          <a:xfrm>
            <a:off x="6544356" y="2599163"/>
            <a:ext cx="1659675" cy="1659675"/>
          </a:xfrm>
          <a:prstGeom prst="ellipse">
            <a:avLst/>
          </a:prstGeom>
          <a:blipFill dpi="0" rotWithShape="1">
            <a:blip r:embed="rId8" cstate="screen">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da-DK" dirty="0">
              <a:solidFill>
                <a:prstClr val="white"/>
              </a:solidFill>
              <a:latin typeface="Calibri" panose="020F0502020204030204"/>
            </a:endParaRPr>
          </a:p>
        </p:txBody>
      </p:sp>
      <p:sp>
        <p:nvSpPr>
          <p:cNvPr id="10" name="Tekstfelt 9">
            <a:extLst>
              <a:ext uri="{FF2B5EF4-FFF2-40B4-BE49-F238E27FC236}">
                <a16:creationId xmlns:a16="http://schemas.microsoft.com/office/drawing/2014/main" id="{6CEA4C92-B0AE-4209-AF1E-E3A9F383FF91}"/>
              </a:ext>
            </a:extLst>
          </p:cNvPr>
          <p:cNvSpPr txBox="1"/>
          <p:nvPr/>
        </p:nvSpPr>
        <p:spPr>
          <a:xfrm>
            <a:off x="29497" y="1866811"/>
            <a:ext cx="3903407" cy="2862322"/>
          </a:xfrm>
          <a:prstGeom prst="rect">
            <a:avLst/>
          </a:prstGeom>
          <a:noFill/>
        </p:spPr>
        <p:txBody>
          <a:bodyPr wrap="square">
            <a:spAutoFit/>
          </a:bodyPr>
          <a:lstStyle/>
          <a:p>
            <a:pPr algn="ctr" defTabSz="609585"/>
            <a:r>
              <a:rPr lang="da-DK" sz="3600" b="1" i="1" dirty="0">
                <a:solidFill>
                  <a:prstClr val="black"/>
                </a:solidFill>
                <a:latin typeface="Gill Sans MT" panose="020B0502020104020203" pitchFamily="34" charset="0"/>
                <a:ea typeface="Calibri" panose="020F0502020204030204" pitchFamily="34" charset="0"/>
              </a:rPr>
              <a:t> UNGDOMSLIVET LEVES I ET KRYDSFELT AF MEGATRENDS</a:t>
            </a:r>
          </a:p>
        </p:txBody>
      </p:sp>
    </p:spTree>
    <p:extLst>
      <p:ext uri="{BB962C8B-B14F-4D97-AF65-F5344CB8AC3E}">
        <p14:creationId xmlns:p14="http://schemas.microsoft.com/office/powerpoint/2010/main" val="3075263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07B39-E4AB-442E-8E7A-AEB5FC46773B}"/>
              </a:ext>
            </a:extLst>
          </p:cNvPr>
          <p:cNvSpPr>
            <a:spLocks noGrp="1"/>
          </p:cNvSpPr>
          <p:nvPr>
            <p:ph type="title"/>
          </p:nvPr>
        </p:nvSpPr>
        <p:spPr/>
        <p:txBody>
          <a:bodyPr>
            <a:normAutofit fontScale="90000"/>
          </a:bodyPr>
          <a:lstStyle/>
          <a:p>
            <a:pPr algn="ctr"/>
            <a:r>
              <a:rPr lang="da-DK" dirty="0"/>
              <a:t>”…Der sker hele tiden noget – det gør det bare…”</a:t>
            </a:r>
            <a:br>
              <a:rPr lang="da-DK" dirty="0"/>
            </a:br>
            <a:r>
              <a:rPr lang="da-DK" dirty="0"/>
              <a:t>eskalerende acceleration er et livsvilkår….</a:t>
            </a:r>
          </a:p>
        </p:txBody>
      </p:sp>
      <p:pic>
        <p:nvPicPr>
          <p:cNvPr id="1026" name="Picture 2" descr="Accelerationssamfundet">
            <a:extLst>
              <a:ext uri="{FF2B5EF4-FFF2-40B4-BE49-F238E27FC236}">
                <a16:creationId xmlns:a16="http://schemas.microsoft.com/office/drawing/2014/main" id="{B5DB8973-2C80-488D-91DC-BE0B66054B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668059"/>
            <a:ext cx="304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6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C8B70-11CC-41DD-AE74-5326650FC222}"/>
              </a:ext>
            </a:extLst>
          </p:cNvPr>
          <p:cNvSpPr>
            <a:spLocks noGrp="1"/>
          </p:cNvSpPr>
          <p:nvPr>
            <p:ph type="title"/>
          </p:nvPr>
        </p:nvSpPr>
        <p:spPr>
          <a:xfrm>
            <a:off x="833003" y="448254"/>
            <a:ext cx="10520703" cy="1325564"/>
          </a:xfrm>
        </p:spPr>
        <p:txBody>
          <a:bodyPr>
            <a:normAutofit/>
          </a:bodyPr>
          <a:lstStyle/>
          <a:p>
            <a:pPr algn="ctr"/>
            <a:r>
              <a:rPr lang="da-DK" sz="3733" dirty="0"/>
              <a:t>”….De vil hellere agere passivt end træde ved siden af…!”</a:t>
            </a:r>
          </a:p>
        </p:txBody>
      </p:sp>
      <p:sp>
        <p:nvSpPr>
          <p:cNvPr id="3" name="Pladsholder til indhold 2">
            <a:extLst>
              <a:ext uri="{FF2B5EF4-FFF2-40B4-BE49-F238E27FC236}">
                <a16:creationId xmlns:a16="http://schemas.microsoft.com/office/drawing/2014/main" id="{44D19C08-3895-42ED-9137-655FF6A16DDC}"/>
              </a:ext>
            </a:extLst>
          </p:cNvPr>
          <p:cNvSpPr>
            <a:spLocks noGrp="1"/>
          </p:cNvSpPr>
          <p:nvPr>
            <p:ph idx="1"/>
          </p:nvPr>
        </p:nvSpPr>
        <p:spPr>
          <a:xfrm>
            <a:off x="838201" y="2191808"/>
            <a:ext cx="4936067" cy="3985155"/>
          </a:xfrm>
        </p:spPr>
        <p:txBody>
          <a:bodyPr>
            <a:normAutofit fontScale="92500" lnSpcReduction="10000"/>
          </a:bodyPr>
          <a:lstStyle/>
          <a:p>
            <a:pPr marL="0" indent="0">
              <a:buNone/>
            </a:pPr>
            <a:endParaRPr lang="da-DK" sz="2000" dirty="0"/>
          </a:p>
          <a:p>
            <a:pPr marL="0" indent="0" algn="ctr">
              <a:buNone/>
            </a:pPr>
            <a:r>
              <a:rPr lang="da-DK" sz="2667" dirty="0"/>
              <a:t>Under halvdelen af eleverne rækker hånden op hvis de ikke er helt sikre på svaret! </a:t>
            </a:r>
          </a:p>
          <a:p>
            <a:pPr marL="0" indent="0" algn="ctr">
              <a:buNone/>
            </a:pPr>
            <a:r>
              <a:rPr lang="da-DK" sz="2667" dirty="0"/>
              <a:t>For en gruppe af disse elever handler denne ”defensive præstationsstrategi”, hvor det er vigtigere </a:t>
            </a:r>
            <a:r>
              <a:rPr lang="da-DK" sz="2667" b="1" u="sng" dirty="0"/>
              <a:t>ikke</a:t>
            </a:r>
            <a:r>
              <a:rPr lang="da-DK" sz="2667" dirty="0"/>
              <a:t> at fremstå som ”dum” end som klog,  ofte om manglende på selvværd og på tro på egne evner, samt en grundlæggende frygt for at fejle (Jagten på Frirum, 2020)</a:t>
            </a:r>
          </a:p>
          <a:p>
            <a:pPr marL="0" indent="0">
              <a:buNone/>
            </a:pPr>
            <a:endParaRPr lang="da-DK" sz="2000" dirty="0"/>
          </a:p>
          <a:p>
            <a:pPr marL="0" indent="0">
              <a:buNone/>
            </a:pPr>
            <a:endParaRPr lang="da-DK" sz="2000" dirty="0"/>
          </a:p>
          <a:p>
            <a:pPr marL="0" indent="0" algn="ctr">
              <a:buNone/>
            </a:pPr>
            <a:endParaRPr lang="da-DK" sz="2000" dirty="0"/>
          </a:p>
        </p:txBody>
      </p:sp>
      <p:pic>
        <p:nvPicPr>
          <p:cNvPr id="6" name="Billede 5" descr="Et billede, der indeholder beklædning, mand, hoppende, mad&#10;&#10;Automatisk genereret beskrivelse">
            <a:extLst>
              <a:ext uri="{FF2B5EF4-FFF2-40B4-BE49-F238E27FC236}">
                <a16:creationId xmlns:a16="http://schemas.microsoft.com/office/drawing/2014/main" id="{2C6E6694-BE21-4286-8999-501C89880DE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tretch/>
        </p:blipFill>
        <p:spPr>
          <a:xfrm>
            <a:off x="6614459" y="2191807"/>
            <a:ext cx="4542520" cy="3985156"/>
          </a:xfrm>
          <a:prstGeom prst="rect">
            <a:avLst/>
          </a:prstGeom>
        </p:spPr>
      </p:pic>
    </p:spTree>
    <p:extLst>
      <p:ext uri="{BB962C8B-B14F-4D97-AF65-F5344CB8AC3E}">
        <p14:creationId xmlns:p14="http://schemas.microsoft.com/office/powerpoint/2010/main" val="316867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18517-CD47-41CE-80BA-028E7216009A}"/>
              </a:ext>
            </a:extLst>
          </p:cNvPr>
          <p:cNvSpPr>
            <a:spLocks noGrp="1"/>
          </p:cNvSpPr>
          <p:nvPr>
            <p:ph type="title"/>
          </p:nvPr>
        </p:nvSpPr>
        <p:spPr/>
        <p:txBody>
          <a:bodyPr>
            <a:normAutofit/>
          </a:bodyPr>
          <a:lstStyle/>
          <a:p>
            <a:r>
              <a:rPr lang="da-DK" b="1" dirty="0"/>
              <a:t>Alle forventer noget – spørgsmålet er bare hvad?</a:t>
            </a:r>
          </a:p>
        </p:txBody>
      </p:sp>
      <p:sp>
        <p:nvSpPr>
          <p:cNvPr id="3" name="Pladsholder til indhold 2">
            <a:extLst>
              <a:ext uri="{FF2B5EF4-FFF2-40B4-BE49-F238E27FC236}">
                <a16:creationId xmlns:a16="http://schemas.microsoft.com/office/drawing/2014/main" id="{06806A61-6CC8-41FD-97E9-6AA99925FADF}"/>
              </a:ext>
            </a:extLst>
          </p:cNvPr>
          <p:cNvSpPr>
            <a:spLocks noGrp="1"/>
          </p:cNvSpPr>
          <p:nvPr>
            <p:ph idx="1"/>
          </p:nvPr>
        </p:nvSpPr>
        <p:spPr>
          <a:xfrm>
            <a:off x="838201" y="1825625"/>
            <a:ext cx="6499167" cy="4351339"/>
          </a:xfrm>
        </p:spPr>
        <p:txBody>
          <a:bodyPr>
            <a:normAutofit/>
          </a:bodyPr>
          <a:lstStyle/>
          <a:p>
            <a:pPr marL="0" indent="0">
              <a:buNone/>
            </a:pPr>
            <a:r>
              <a:rPr lang="da-DK" sz="2400" i="1" dirty="0">
                <a:latin typeface="+mj-lt"/>
              </a:rPr>
              <a:t>Victoria: Det er også bare sådan, at alle forventer jo noget af én. Altså alle forventer noget. Det er bare sådan. Det er ikke altid, at man lige kan ... </a:t>
            </a:r>
          </a:p>
          <a:p>
            <a:pPr marL="0" indent="0">
              <a:buNone/>
            </a:pPr>
            <a:r>
              <a:rPr lang="da-DK" sz="2400" i="1" dirty="0">
                <a:latin typeface="+mj-lt"/>
              </a:rPr>
              <a:t>Hvad tænker du, at folk sådan forventer af dig?</a:t>
            </a:r>
          </a:p>
          <a:p>
            <a:pPr marL="0" indent="0">
              <a:buNone/>
            </a:pPr>
            <a:r>
              <a:rPr lang="da-DK" sz="2400" i="1" dirty="0">
                <a:latin typeface="+mj-lt"/>
              </a:rPr>
              <a:t>Victoria: Det ved jeg ikke. </a:t>
            </a:r>
          </a:p>
          <a:p>
            <a:pPr marL="0" indent="0">
              <a:buNone/>
            </a:pPr>
            <a:r>
              <a:rPr lang="da-DK" sz="2400" i="1" dirty="0">
                <a:latin typeface="+mj-lt"/>
              </a:rPr>
              <a:t>Er det dine forældre, du tænker, der forventer noget?</a:t>
            </a:r>
          </a:p>
          <a:p>
            <a:pPr marL="0" indent="0">
              <a:buNone/>
            </a:pPr>
            <a:r>
              <a:rPr lang="da-DK" sz="2400" i="1" dirty="0">
                <a:latin typeface="+mj-lt"/>
              </a:rPr>
              <a:t>Victoria: Jeg tænker, at det er dem alle sammen. Alle forventer jo noget af én. Det er bare lige, hvad det så er de forventer (pige, 4.kl)</a:t>
            </a:r>
          </a:p>
          <a:p>
            <a:pPr marL="0" indent="0">
              <a:buNone/>
            </a:pPr>
            <a:endParaRPr lang="da-DK" sz="2400" i="1" dirty="0">
              <a:latin typeface="+mj-lt"/>
            </a:endParaRPr>
          </a:p>
          <a:p>
            <a:pPr marL="0" indent="0">
              <a:buNone/>
            </a:pPr>
            <a:endParaRPr lang="da-DK" sz="2400" i="1" dirty="0">
              <a:latin typeface="+mj-lt"/>
            </a:endParaRPr>
          </a:p>
          <a:p>
            <a:pPr marL="0" indent="0">
              <a:buNone/>
            </a:pPr>
            <a:endParaRPr lang="da-DK" sz="2400" i="1" dirty="0">
              <a:latin typeface="+mj-lt"/>
            </a:endParaRPr>
          </a:p>
        </p:txBody>
      </p:sp>
      <p:pic>
        <p:nvPicPr>
          <p:cNvPr id="4" name="Billede 3">
            <a:extLst>
              <a:ext uri="{FF2B5EF4-FFF2-40B4-BE49-F238E27FC236}">
                <a16:creationId xmlns:a16="http://schemas.microsoft.com/office/drawing/2014/main" id="{E3C6D784-6973-44A0-81A3-E47B7DDFDB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grpSp>
        <p:nvGrpSpPr>
          <p:cNvPr id="5" name="Group 4">
            <a:extLst>
              <a:ext uri="{FF2B5EF4-FFF2-40B4-BE49-F238E27FC236}">
                <a16:creationId xmlns:a16="http://schemas.microsoft.com/office/drawing/2014/main" id="{0590A606-BB86-4C3C-A99C-A1B33F163DF2}"/>
              </a:ext>
            </a:extLst>
          </p:cNvPr>
          <p:cNvGrpSpPr>
            <a:grpSpLocks noChangeAspect="1"/>
          </p:cNvGrpSpPr>
          <p:nvPr/>
        </p:nvGrpSpPr>
        <p:grpSpPr bwMode="auto">
          <a:xfrm>
            <a:off x="7937500" y="1409700"/>
            <a:ext cx="3395133" cy="4766733"/>
            <a:chOff x="3750" y="666"/>
            <a:chExt cx="1604" cy="2252"/>
          </a:xfrm>
        </p:grpSpPr>
        <p:sp>
          <p:nvSpPr>
            <p:cNvPr id="7" name="AutoShape 3">
              <a:extLst>
                <a:ext uri="{FF2B5EF4-FFF2-40B4-BE49-F238E27FC236}">
                  <a16:creationId xmlns:a16="http://schemas.microsoft.com/office/drawing/2014/main" id="{EA44C74D-3940-4C9C-AAB1-2EDB1282A07D}"/>
                </a:ext>
              </a:extLst>
            </p:cNvPr>
            <p:cNvSpPr>
              <a:spLocks noChangeAspect="1" noChangeArrowheads="1" noTextEdit="1"/>
            </p:cNvSpPr>
            <p:nvPr/>
          </p:nvSpPr>
          <p:spPr bwMode="auto">
            <a:xfrm>
              <a:off x="3750" y="666"/>
              <a:ext cx="1604" cy="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609585"/>
              <a:endParaRPr lang="da-DK" sz="2400">
                <a:solidFill>
                  <a:prstClr val="white"/>
                </a:solidFill>
                <a:latin typeface="Calibri" panose="020F0502020204030204"/>
              </a:endParaRPr>
            </a:p>
          </p:txBody>
        </p:sp>
        <p:pic>
          <p:nvPicPr>
            <p:cNvPr id="3077" name="Picture 5">
              <a:extLst>
                <a:ext uri="{FF2B5EF4-FFF2-40B4-BE49-F238E27FC236}">
                  <a16:creationId xmlns:a16="http://schemas.microsoft.com/office/drawing/2014/main" id="{7A9C314D-D998-4FA5-BCD2-53C7718004F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750" y="666"/>
              <a:ext cx="1605" cy="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338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ED8CC-2E96-4E31-A634-915CF78BBF77}"/>
              </a:ext>
            </a:extLst>
          </p:cNvPr>
          <p:cNvSpPr>
            <a:spLocks noGrp="1"/>
          </p:cNvSpPr>
          <p:nvPr>
            <p:ph type="title"/>
          </p:nvPr>
        </p:nvSpPr>
        <p:spPr/>
        <p:txBody>
          <a:bodyPr>
            <a:normAutofit/>
          </a:bodyPr>
          <a:lstStyle/>
          <a:p>
            <a:pPr algn="ctr"/>
            <a:r>
              <a:rPr lang="da-DK" dirty="0"/>
              <a:t>”Hvis bedre er muligt, er godt nok ikke godt nok” –  om små ord med stor betydning</a:t>
            </a:r>
          </a:p>
        </p:txBody>
      </p:sp>
      <p:sp>
        <p:nvSpPr>
          <p:cNvPr id="3" name="Pladsholder til indhold 2">
            <a:extLst>
              <a:ext uri="{FF2B5EF4-FFF2-40B4-BE49-F238E27FC236}">
                <a16:creationId xmlns:a16="http://schemas.microsoft.com/office/drawing/2014/main" id="{BB762370-11B9-47CF-876D-A5250E063F32}"/>
              </a:ext>
            </a:extLst>
          </p:cNvPr>
          <p:cNvSpPr>
            <a:spLocks noGrp="1"/>
          </p:cNvSpPr>
          <p:nvPr>
            <p:ph idx="1"/>
          </p:nvPr>
        </p:nvSpPr>
        <p:spPr/>
        <p:txBody>
          <a:bodyPr/>
          <a:lstStyle/>
          <a:p>
            <a:pPr marL="0" indent="0">
              <a:buNone/>
            </a:pPr>
            <a:r>
              <a:rPr lang="da-DK" dirty="0"/>
              <a:t>Du kan altid:</a:t>
            </a:r>
          </a:p>
          <a:p>
            <a:r>
              <a:rPr lang="da-DK" dirty="0"/>
              <a:t>bruge en time mere på din stil?</a:t>
            </a:r>
          </a:p>
          <a:p>
            <a:r>
              <a:rPr lang="da-DK" dirty="0"/>
              <a:t>være en bedre ven/veninde/kæreste </a:t>
            </a:r>
            <a:r>
              <a:rPr lang="da-DK" dirty="0" err="1"/>
              <a:t>osv</a:t>
            </a:r>
            <a:r>
              <a:rPr lang="da-DK" dirty="0"/>
              <a:t>….</a:t>
            </a:r>
          </a:p>
          <a:p>
            <a:r>
              <a:rPr lang="da-DK" dirty="0"/>
              <a:t>være mere original, social, målrettet </a:t>
            </a:r>
            <a:r>
              <a:rPr lang="da-DK" dirty="0" err="1"/>
              <a:t>osv</a:t>
            </a:r>
            <a:r>
              <a:rPr lang="da-DK" dirty="0"/>
              <a:t>…</a:t>
            </a:r>
          </a:p>
          <a:p>
            <a:r>
              <a:rPr lang="da-DK" dirty="0"/>
              <a:t>være mere engageret, klimabevidst….</a:t>
            </a:r>
          </a:p>
          <a:p>
            <a:pPr marL="0" indent="0">
              <a:buNone/>
            </a:pPr>
            <a:r>
              <a:rPr lang="da-DK" dirty="0"/>
              <a:t>Men det efterlader os ofte med en følelse af utilstrækkelighed og en oplevelse af ”udmattelse”(Alain </a:t>
            </a:r>
            <a:r>
              <a:rPr lang="da-DK" dirty="0" err="1"/>
              <a:t>Ehrenberg</a:t>
            </a:r>
            <a:r>
              <a:rPr lang="da-DK" dirty="0"/>
              <a:t>)</a:t>
            </a:r>
          </a:p>
          <a:p>
            <a:endParaRPr lang="da-DK" dirty="0"/>
          </a:p>
          <a:p>
            <a:pPr marL="0" indent="0">
              <a:buNone/>
            </a:pPr>
            <a:endParaRPr lang="da-DK" dirty="0"/>
          </a:p>
          <a:p>
            <a:pPr marL="0" indent="0">
              <a:buNone/>
            </a:pPr>
            <a:endParaRPr lang="da-DK" dirty="0"/>
          </a:p>
          <a:p>
            <a:endParaRPr lang="da-DK" dirty="0"/>
          </a:p>
        </p:txBody>
      </p:sp>
    </p:spTree>
    <p:extLst>
      <p:ext uri="{BB962C8B-B14F-4D97-AF65-F5344CB8AC3E}">
        <p14:creationId xmlns:p14="http://schemas.microsoft.com/office/powerpoint/2010/main" val="77712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d Den Store Bastian på DBA - køb og salg af nyt og brugt">
            <a:extLst>
              <a:ext uri="{FF2B5EF4-FFF2-40B4-BE49-F238E27FC236}">
                <a16:creationId xmlns:a16="http://schemas.microsoft.com/office/drawing/2014/main" id="{CA40DF15-95A8-49E8-87C7-F69945AE4AB0}"/>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r="-2" b="-2"/>
          <a:stretch/>
        </p:blipFill>
        <p:spPr bwMode="auto">
          <a:xfrm>
            <a:off x="6980767" y="639234"/>
            <a:ext cx="1799167" cy="1799167"/>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Lst>
        </p:spPr>
      </p:pic>
      <p:pic>
        <p:nvPicPr>
          <p:cNvPr id="11" name="Picture 4" descr="Synonym for Idealer">
            <a:extLst>
              <a:ext uri="{FF2B5EF4-FFF2-40B4-BE49-F238E27FC236}">
                <a16:creationId xmlns:a16="http://schemas.microsoft.com/office/drawing/2014/main" id="{9E491CC5-DD31-4972-9D69-E8E357F33C0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8870951" y="639234"/>
            <a:ext cx="1799167" cy="1799167"/>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Lst>
        </p:spPr>
      </p:pic>
      <p:pic>
        <p:nvPicPr>
          <p:cNvPr id="10" name="Picture 6" descr="Krop og idealer | faktalink">
            <a:extLst>
              <a:ext uri="{FF2B5EF4-FFF2-40B4-BE49-F238E27FC236}">
                <a16:creationId xmlns:a16="http://schemas.microsoft.com/office/drawing/2014/main" id="{650602A0-D621-493B-89CD-C409C00316E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980768" y="2529418"/>
            <a:ext cx="3687233" cy="3687233"/>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8DF2F8D-1A24-47F9-84DE-D4042A8AEF14}"/>
              </a:ext>
            </a:extLst>
          </p:cNvPr>
          <p:cNvSpPr>
            <a:spLocks noGrp="1"/>
          </p:cNvSpPr>
          <p:nvPr>
            <p:ph type="title"/>
          </p:nvPr>
        </p:nvSpPr>
        <p:spPr>
          <a:xfrm>
            <a:off x="621628" y="640080"/>
            <a:ext cx="4225291" cy="5578816"/>
          </a:xfrm>
        </p:spPr>
        <p:txBody>
          <a:bodyPr vert="horz" lIns="121920" tIns="60960" rIns="121920" bIns="60960" rtlCol="0" anchor="ctr">
            <a:normAutofit/>
          </a:bodyPr>
          <a:lstStyle/>
          <a:p>
            <a:pPr algn="ctr" defTabSz="1219170"/>
            <a:r>
              <a:rPr lang="en-US" sz="3200" dirty="0">
                <a:solidFill>
                  <a:srgbClr val="FFFFFF"/>
                </a:solidFill>
              </a:rPr>
              <a:t>“…I </a:t>
            </a:r>
            <a:r>
              <a:rPr lang="en-US" sz="3200" dirty="0" err="1">
                <a:solidFill>
                  <a:srgbClr val="FFFFFF"/>
                </a:solidFill>
              </a:rPr>
              <a:t>gamle</a:t>
            </a:r>
            <a:r>
              <a:rPr lang="en-US" sz="3200" dirty="0">
                <a:solidFill>
                  <a:srgbClr val="FFFFFF"/>
                </a:solidFill>
              </a:rPr>
              <a:t> </a:t>
            </a:r>
            <a:r>
              <a:rPr lang="en-US" sz="3200" dirty="0" err="1">
                <a:solidFill>
                  <a:srgbClr val="FFFFFF"/>
                </a:solidFill>
              </a:rPr>
              <a:t>dage</a:t>
            </a:r>
            <a:r>
              <a:rPr lang="en-US" sz="3200" dirty="0">
                <a:solidFill>
                  <a:srgbClr val="FFFFFF"/>
                </a:solidFill>
              </a:rPr>
              <a:t> var </a:t>
            </a:r>
            <a:r>
              <a:rPr lang="en-US" sz="3200" dirty="0" err="1">
                <a:solidFill>
                  <a:srgbClr val="FFFFFF"/>
                </a:solidFill>
              </a:rPr>
              <a:t>regler</a:t>
            </a:r>
            <a:r>
              <a:rPr lang="en-US" sz="3200" dirty="0">
                <a:solidFill>
                  <a:srgbClr val="FFFFFF"/>
                </a:solidFill>
              </a:rPr>
              <a:t> </a:t>
            </a:r>
            <a:r>
              <a:rPr lang="en-US" sz="3200" i="1" dirty="0" err="1">
                <a:solidFill>
                  <a:srgbClr val="FFFFFF"/>
                </a:solidFill>
              </a:rPr>
              <a:t>rundt</a:t>
            </a:r>
            <a:r>
              <a:rPr lang="en-US" sz="3200" dirty="0">
                <a:solidFill>
                  <a:srgbClr val="FFFFFF"/>
                </a:solidFill>
              </a:rPr>
              <a:t> om </a:t>
            </a:r>
            <a:r>
              <a:rPr lang="en-US" sz="3200" dirty="0" err="1">
                <a:solidFill>
                  <a:srgbClr val="FFFFFF"/>
                </a:solidFill>
              </a:rPr>
              <a:t>unge</a:t>
            </a:r>
            <a:r>
              <a:rPr lang="en-US" sz="3200" dirty="0">
                <a:solidFill>
                  <a:srgbClr val="FFFFFF"/>
                </a:solidFill>
              </a:rPr>
              <a:t> </a:t>
            </a:r>
            <a:r>
              <a:rPr lang="en-US" sz="3200" dirty="0" err="1">
                <a:solidFill>
                  <a:srgbClr val="FFFFFF"/>
                </a:solidFill>
              </a:rPr>
              <a:t>som</a:t>
            </a:r>
            <a:r>
              <a:rPr lang="en-US" sz="3200" dirty="0">
                <a:solidFill>
                  <a:srgbClr val="FFFFFF"/>
                </a:solidFill>
              </a:rPr>
              <a:t> man </a:t>
            </a:r>
            <a:r>
              <a:rPr lang="en-US" sz="3200" dirty="0" err="1">
                <a:solidFill>
                  <a:srgbClr val="FFFFFF"/>
                </a:solidFill>
              </a:rPr>
              <a:t>kunne</a:t>
            </a:r>
            <a:r>
              <a:rPr lang="en-US" sz="3200" dirty="0">
                <a:solidFill>
                  <a:srgbClr val="FFFFFF"/>
                </a:solidFill>
              </a:rPr>
              <a:t> </a:t>
            </a:r>
            <a:r>
              <a:rPr lang="en-US" sz="3200" dirty="0" err="1">
                <a:solidFill>
                  <a:srgbClr val="FFFFFF"/>
                </a:solidFill>
              </a:rPr>
              <a:t>støde</a:t>
            </a:r>
            <a:r>
              <a:rPr lang="en-US" sz="3200" dirty="0">
                <a:solidFill>
                  <a:srgbClr val="FFFFFF"/>
                </a:solidFill>
              </a:rPr>
              <a:t> sig </a:t>
            </a:r>
            <a:r>
              <a:rPr lang="en-US" sz="3200" dirty="0" err="1">
                <a:solidFill>
                  <a:srgbClr val="FFFFFF"/>
                </a:solidFill>
              </a:rPr>
              <a:t>på</a:t>
            </a:r>
            <a:r>
              <a:rPr lang="en-US" sz="3200" dirty="0">
                <a:solidFill>
                  <a:srgbClr val="FFFFFF"/>
                </a:solidFill>
              </a:rPr>
              <a:t>…… – i </a:t>
            </a:r>
            <a:r>
              <a:rPr lang="en-US" sz="3200" dirty="0" err="1">
                <a:solidFill>
                  <a:srgbClr val="FFFFFF"/>
                </a:solidFill>
              </a:rPr>
              <a:t>dag</a:t>
            </a:r>
            <a:r>
              <a:rPr lang="en-US" sz="3200" dirty="0">
                <a:solidFill>
                  <a:srgbClr val="FFFFFF"/>
                </a:solidFill>
              </a:rPr>
              <a:t> er der </a:t>
            </a:r>
            <a:r>
              <a:rPr lang="en-US" sz="3200" i="1" dirty="0" err="1">
                <a:solidFill>
                  <a:srgbClr val="FFFFFF"/>
                </a:solidFill>
              </a:rPr>
              <a:t>idealer</a:t>
            </a:r>
            <a:r>
              <a:rPr lang="en-US" sz="3200" dirty="0">
                <a:solidFill>
                  <a:srgbClr val="FFFFFF"/>
                </a:solidFill>
              </a:rPr>
              <a:t> </a:t>
            </a:r>
            <a:r>
              <a:rPr lang="en-US" sz="3200" i="1" dirty="0">
                <a:solidFill>
                  <a:srgbClr val="FFFFFF"/>
                </a:solidFill>
              </a:rPr>
              <a:t>over</a:t>
            </a:r>
            <a:r>
              <a:rPr lang="en-US" sz="3200" dirty="0">
                <a:solidFill>
                  <a:srgbClr val="FFFFFF"/>
                </a:solidFill>
              </a:rPr>
              <a:t> </a:t>
            </a:r>
            <a:r>
              <a:rPr lang="en-US" sz="3200" dirty="0" err="1">
                <a:solidFill>
                  <a:srgbClr val="FFFFFF"/>
                </a:solidFill>
              </a:rPr>
              <a:t>unge</a:t>
            </a:r>
            <a:r>
              <a:rPr lang="en-US" sz="3200" dirty="0">
                <a:solidFill>
                  <a:srgbClr val="FFFFFF"/>
                </a:solidFill>
              </a:rPr>
              <a:t> </a:t>
            </a:r>
            <a:r>
              <a:rPr lang="en-US" sz="3200" dirty="0" err="1">
                <a:solidFill>
                  <a:srgbClr val="FFFFFF"/>
                </a:solidFill>
              </a:rPr>
              <a:t>som</a:t>
            </a:r>
            <a:r>
              <a:rPr lang="en-US" sz="3200" dirty="0">
                <a:solidFill>
                  <a:srgbClr val="FFFFFF"/>
                </a:solidFill>
              </a:rPr>
              <a:t> man </a:t>
            </a:r>
            <a:r>
              <a:rPr lang="en-US" sz="3200" dirty="0" err="1">
                <a:solidFill>
                  <a:srgbClr val="FFFFFF"/>
                </a:solidFill>
              </a:rPr>
              <a:t>risikerer</a:t>
            </a:r>
            <a:r>
              <a:rPr lang="en-US" sz="3200" dirty="0">
                <a:solidFill>
                  <a:srgbClr val="FFFFFF"/>
                </a:solidFill>
              </a:rPr>
              <a:t> at </a:t>
            </a:r>
            <a:r>
              <a:rPr lang="en-US" sz="3200" dirty="0" err="1">
                <a:solidFill>
                  <a:srgbClr val="FFFFFF"/>
                </a:solidFill>
              </a:rPr>
              <a:t>blive</a:t>
            </a:r>
            <a:r>
              <a:rPr lang="en-US" sz="3200" dirty="0">
                <a:solidFill>
                  <a:srgbClr val="FFFFFF"/>
                </a:solidFill>
              </a:rPr>
              <a:t> </a:t>
            </a:r>
            <a:r>
              <a:rPr lang="en-US" sz="3200" dirty="0" err="1">
                <a:solidFill>
                  <a:srgbClr val="FFFFFF"/>
                </a:solidFill>
              </a:rPr>
              <a:t>syg</a:t>
            </a:r>
            <a:r>
              <a:rPr lang="en-US" sz="3200" dirty="0">
                <a:solidFill>
                  <a:srgbClr val="FFFFFF"/>
                </a:solidFill>
              </a:rPr>
              <a:t> </a:t>
            </a:r>
            <a:r>
              <a:rPr lang="en-US" sz="3200" dirty="0" err="1">
                <a:solidFill>
                  <a:srgbClr val="FFFFFF"/>
                </a:solidFill>
              </a:rPr>
              <a:t>af</a:t>
            </a:r>
            <a:r>
              <a:rPr lang="en-US" sz="3200" dirty="0">
                <a:solidFill>
                  <a:srgbClr val="FFFFFF"/>
                </a:solidFill>
              </a:rPr>
              <a:t> , </a:t>
            </a:r>
            <a:r>
              <a:rPr lang="en-US" sz="3200" dirty="0" err="1">
                <a:solidFill>
                  <a:srgbClr val="FFFFFF"/>
                </a:solidFill>
              </a:rPr>
              <a:t>hvis</a:t>
            </a:r>
            <a:r>
              <a:rPr lang="en-US" sz="3200" dirty="0">
                <a:solidFill>
                  <a:srgbClr val="FFFFFF"/>
                </a:solidFill>
              </a:rPr>
              <a:t> man </a:t>
            </a:r>
            <a:r>
              <a:rPr lang="en-US" sz="3200" dirty="0" err="1">
                <a:solidFill>
                  <a:srgbClr val="FFFFFF"/>
                </a:solidFill>
              </a:rPr>
              <a:t>tror</a:t>
            </a:r>
            <a:r>
              <a:rPr lang="en-US" sz="3200" dirty="0">
                <a:solidFill>
                  <a:srgbClr val="FFFFFF"/>
                </a:solidFill>
              </a:rPr>
              <a:t> at </a:t>
            </a:r>
            <a:r>
              <a:rPr lang="en-US" sz="3200" dirty="0" err="1">
                <a:solidFill>
                  <a:srgbClr val="FFFFFF"/>
                </a:solidFill>
              </a:rPr>
              <a:t>idealerne</a:t>
            </a:r>
            <a:r>
              <a:rPr lang="en-US" sz="3200" dirty="0">
                <a:solidFill>
                  <a:srgbClr val="FFFFFF"/>
                </a:solidFill>
              </a:rPr>
              <a:t> </a:t>
            </a:r>
            <a:r>
              <a:rPr lang="en-US" sz="3200" dirty="0" err="1">
                <a:solidFill>
                  <a:srgbClr val="FFFFFF"/>
                </a:solidFill>
              </a:rPr>
              <a:t>skal</a:t>
            </a:r>
            <a:r>
              <a:rPr lang="en-US" sz="3200" dirty="0">
                <a:solidFill>
                  <a:srgbClr val="FFFFFF"/>
                </a:solidFill>
              </a:rPr>
              <a:t> </a:t>
            </a:r>
            <a:r>
              <a:rPr lang="en-US" sz="3200" dirty="0" err="1">
                <a:solidFill>
                  <a:srgbClr val="FFFFFF"/>
                </a:solidFill>
              </a:rPr>
              <a:t>realiseres</a:t>
            </a:r>
            <a:r>
              <a:rPr lang="en-US" sz="3200" dirty="0">
                <a:solidFill>
                  <a:srgbClr val="FFFFFF"/>
                </a:solidFill>
              </a:rPr>
              <a:t>…”(Christian Hjortkjær)….</a:t>
            </a:r>
          </a:p>
        </p:txBody>
      </p:sp>
    </p:spTree>
    <p:extLst>
      <p:ext uri="{BB962C8B-B14F-4D97-AF65-F5344CB8AC3E}">
        <p14:creationId xmlns:p14="http://schemas.microsoft.com/office/powerpoint/2010/main" val="323684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18DD5-6F94-44A6-AB22-F97FF9334DC3}"/>
              </a:ext>
            </a:extLst>
          </p:cNvPr>
          <p:cNvSpPr>
            <a:spLocks noGrp="1"/>
          </p:cNvSpPr>
          <p:nvPr>
            <p:ph type="title"/>
          </p:nvPr>
        </p:nvSpPr>
        <p:spPr/>
        <p:txBody>
          <a:bodyPr/>
          <a:lstStyle/>
          <a:p>
            <a:pPr algn="ctr"/>
            <a:r>
              <a:rPr lang="da-DK" dirty="0"/>
              <a:t>En voksende andel af unge har det ikke godt!</a:t>
            </a:r>
            <a:br>
              <a:rPr lang="da-DK" dirty="0"/>
            </a:br>
            <a:r>
              <a:rPr lang="da-DK" sz="3200" dirty="0"/>
              <a:t>( Tal er fra ”Den nationale sundhedsprofil 2021”)</a:t>
            </a:r>
          </a:p>
        </p:txBody>
      </p:sp>
      <p:graphicFrame>
        <p:nvGraphicFramePr>
          <p:cNvPr id="4" name="Tabel 4">
            <a:extLst>
              <a:ext uri="{FF2B5EF4-FFF2-40B4-BE49-F238E27FC236}">
                <a16:creationId xmlns:a16="http://schemas.microsoft.com/office/drawing/2014/main" id="{1471214A-6C7F-4723-9C9A-AFB1C8553754}"/>
              </a:ext>
            </a:extLst>
          </p:cNvPr>
          <p:cNvGraphicFramePr>
            <a:graphicFrameLocks noGrp="1"/>
          </p:cNvGraphicFramePr>
          <p:nvPr>
            <p:ph idx="1"/>
          </p:nvPr>
        </p:nvGraphicFramePr>
        <p:xfrm>
          <a:off x="838201" y="1825625"/>
          <a:ext cx="10515597" cy="39319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293751788"/>
                    </a:ext>
                  </a:extLst>
                </a:gridCol>
                <a:gridCol w="3505199">
                  <a:extLst>
                    <a:ext uri="{9D8B030D-6E8A-4147-A177-3AD203B41FA5}">
                      <a16:colId xmlns:a16="http://schemas.microsoft.com/office/drawing/2014/main" val="2103931608"/>
                    </a:ext>
                  </a:extLst>
                </a:gridCol>
                <a:gridCol w="3505199">
                  <a:extLst>
                    <a:ext uri="{9D8B030D-6E8A-4147-A177-3AD203B41FA5}">
                      <a16:colId xmlns:a16="http://schemas.microsoft.com/office/drawing/2014/main" val="2640850980"/>
                    </a:ext>
                  </a:extLst>
                </a:gridCol>
              </a:tblGrid>
              <a:tr h="457200">
                <a:tc>
                  <a:txBody>
                    <a:bodyPr/>
                    <a:lstStyle/>
                    <a:p>
                      <a:pPr algn="ctr"/>
                      <a:r>
                        <a:rPr lang="da-DK" sz="2400" b="1" dirty="0"/>
                        <a:t>Aldersgruppen 18-24 år</a:t>
                      </a:r>
                    </a:p>
                  </a:txBody>
                  <a:tcPr/>
                </a:tc>
                <a:tc>
                  <a:txBody>
                    <a:bodyPr/>
                    <a:lstStyle/>
                    <a:p>
                      <a:pPr algn="ctr"/>
                      <a:r>
                        <a:rPr lang="da-DK" sz="2400" b="1" dirty="0"/>
                        <a:t>Piger/Kvinder </a:t>
                      </a:r>
                    </a:p>
                  </a:txBody>
                  <a:tcPr/>
                </a:tc>
                <a:tc>
                  <a:txBody>
                    <a:bodyPr/>
                    <a:lstStyle/>
                    <a:p>
                      <a:pPr algn="ctr"/>
                      <a:r>
                        <a:rPr lang="da-DK" sz="2400" b="1" dirty="0"/>
                        <a:t>Drenge/Mænd</a:t>
                      </a:r>
                    </a:p>
                  </a:txBody>
                  <a:tcPr/>
                </a:tc>
                <a:extLst>
                  <a:ext uri="{0D108BD9-81ED-4DB2-BD59-A6C34878D82A}">
                    <a16:rowId xmlns:a16="http://schemas.microsoft.com/office/drawing/2014/main" val="1857600410"/>
                  </a:ext>
                </a:extLst>
              </a:tr>
              <a:tr h="822960">
                <a:tc>
                  <a:txBody>
                    <a:bodyPr/>
                    <a:lstStyle/>
                    <a:p>
                      <a:pPr algn="ctr"/>
                      <a:r>
                        <a:rPr lang="da-DK" sz="2400" b="1" dirty="0"/>
                        <a:t>Andel med dårligt mentalt helbred</a:t>
                      </a:r>
                    </a:p>
                  </a:txBody>
                  <a:tcPr/>
                </a:tc>
                <a:tc>
                  <a:txBody>
                    <a:bodyPr/>
                    <a:lstStyle/>
                    <a:p>
                      <a:pPr algn="ctr"/>
                      <a:endParaRPr lang="da-DK" sz="2400" b="1"/>
                    </a:p>
                  </a:txBody>
                  <a:tcPr/>
                </a:tc>
                <a:tc>
                  <a:txBody>
                    <a:bodyPr/>
                    <a:lstStyle/>
                    <a:p>
                      <a:pPr algn="ctr"/>
                      <a:endParaRPr lang="da-DK" sz="2400" b="1"/>
                    </a:p>
                  </a:txBody>
                  <a:tcPr/>
                </a:tc>
                <a:extLst>
                  <a:ext uri="{0D108BD9-81ED-4DB2-BD59-A6C34878D82A}">
                    <a16:rowId xmlns:a16="http://schemas.microsoft.com/office/drawing/2014/main" val="3683885083"/>
                  </a:ext>
                </a:extLst>
              </a:tr>
              <a:tr h="457200">
                <a:tc>
                  <a:txBody>
                    <a:bodyPr/>
                    <a:lstStyle/>
                    <a:p>
                      <a:pPr algn="ctr"/>
                      <a:r>
                        <a:rPr lang="da-DK" sz="2400" b="1" dirty="0"/>
                        <a:t>2010</a:t>
                      </a:r>
                    </a:p>
                  </a:txBody>
                  <a:tcPr/>
                </a:tc>
                <a:tc>
                  <a:txBody>
                    <a:bodyPr/>
                    <a:lstStyle/>
                    <a:p>
                      <a:pPr algn="ctr"/>
                      <a:r>
                        <a:rPr lang="da-DK" sz="2400" b="1" dirty="0"/>
                        <a:t>15,8 pct.</a:t>
                      </a:r>
                    </a:p>
                  </a:txBody>
                  <a:tcPr/>
                </a:tc>
                <a:tc>
                  <a:txBody>
                    <a:bodyPr/>
                    <a:lstStyle/>
                    <a:p>
                      <a:pPr algn="ctr"/>
                      <a:r>
                        <a:rPr lang="da-DK" sz="2400" b="1" dirty="0">
                          <a:solidFill>
                            <a:schemeClr val="bg1"/>
                          </a:solidFill>
                        </a:rPr>
                        <a:t>8,3 pct</a:t>
                      </a:r>
                    </a:p>
                  </a:txBody>
                  <a:tcPr/>
                </a:tc>
                <a:extLst>
                  <a:ext uri="{0D108BD9-81ED-4DB2-BD59-A6C34878D82A}">
                    <a16:rowId xmlns:a16="http://schemas.microsoft.com/office/drawing/2014/main" val="631243732"/>
                  </a:ext>
                </a:extLst>
              </a:tr>
              <a:tr h="457200">
                <a:tc>
                  <a:txBody>
                    <a:bodyPr/>
                    <a:lstStyle/>
                    <a:p>
                      <a:pPr algn="ctr"/>
                      <a:r>
                        <a:rPr lang="da-DK" sz="2400" b="1" dirty="0"/>
                        <a:t>2021</a:t>
                      </a:r>
                    </a:p>
                  </a:txBody>
                  <a:tcPr/>
                </a:tc>
                <a:tc>
                  <a:txBody>
                    <a:bodyPr/>
                    <a:lstStyle/>
                    <a:p>
                      <a:pPr algn="ctr"/>
                      <a:r>
                        <a:rPr lang="da-DK" sz="2400" b="1" dirty="0"/>
                        <a:t>34,4 pct.(118%)</a:t>
                      </a:r>
                    </a:p>
                  </a:txBody>
                  <a:tcPr/>
                </a:tc>
                <a:tc>
                  <a:txBody>
                    <a:bodyPr/>
                    <a:lstStyle/>
                    <a:p>
                      <a:pPr algn="ctr"/>
                      <a:r>
                        <a:rPr lang="da-DK" sz="2400" b="1" dirty="0">
                          <a:solidFill>
                            <a:srgbClr val="FF0000"/>
                          </a:solidFill>
                        </a:rPr>
                        <a:t>21,2 pct (167%)</a:t>
                      </a:r>
                    </a:p>
                  </a:txBody>
                  <a:tcPr/>
                </a:tc>
                <a:extLst>
                  <a:ext uri="{0D108BD9-81ED-4DB2-BD59-A6C34878D82A}">
                    <a16:rowId xmlns:a16="http://schemas.microsoft.com/office/drawing/2014/main" val="1204341820"/>
                  </a:ext>
                </a:extLst>
              </a:tr>
              <a:tr h="822960">
                <a:tc>
                  <a:txBody>
                    <a:bodyPr/>
                    <a:lstStyle/>
                    <a:p>
                      <a:pPr algn="ctr"/>
                      <a:r>
                        <a:rPr lang="da-DK" sz="2400" b="1" dirty="0"/>
                        <a:t>Andel der scorer højt på stress</a:t>
                      </a:r>
                    </a:p>
                  </a:txBody>
                  <a:tcPr/>
                </a:tc>
                <a:tc>
                  <a:txBody>
                    <a:bodyPr/>
                    <a:lstStyle/>
                    <a:p>
                      <a:pPr algn="ctr"/>
                      <a:endParaRPr lang="da-DK" sz="2400" b="1" dirty="0"/>
                    </a:p>
                  </a:txBody>
                  <a:tcPr/>
                </a:tc>
                <a:tc>
                  <a:txBody>
                    <a:bodyPr/>
                    <a:lstStyle/>
                    <a:p>
                      <a:pPr algn="ctr"/>
                      <a:endParaRPr lang="da-DK" sz="2400" b="1" dirty="0"/>
                    </a:p>
                  </a:txBody>
                  <a:tcPr/>
                </a:tc>
                <a:extLst>
                  <a:ext uri="{0D108BD9-81ED-4DB2-BD59-A6C34878D82A}">
                    <a16:rowId xmlns:a16="http://schemas.microsoft.com/office/drawing/2014/main" val="22724692"/>
                  </a:ext>
                </a:extLst>
              </a:tr>
              <a:tr h="457200">
                <a:tc>
                  <a:txBody>
                    <a:bodyPr/>
                    <a:lstStyle/>
                    <a:p>
                      <a:pPr algn="ctr"/>
                      <a:r>
                        <a:rPr lang="da-DK" sz="2400" b="1" dirty="0"/>
                        <a:t>2010</a:t>
                      </a:r>
                    </a:p>
                  </a:txBody>
                  <a:tcPr/>
                </a:tc>
                <a:tc>
                  <a:txBody>
                    <a:bodyPr/>
                    <a:lstStyle/>
                    <a:p>
                      <a:pPr algn="ctr"/>
                      <a:r>
                        <a:rPr lang="da-DK" sz="2400" b="1" dirty="0"/>
                        <a:t>21,3 pct.</a:t>
                      </a:r>
                    </a:p>
                  </a:txBody>
                  <a:tcPr/>
                </a:tc>
                <a:tc>
                  <a:txBody>
                    <a:bodyPr/>
                    <a:lstStyle/>
                    <a:p>
                      <a:pPr algn="ctr"/>
                      <a:r>
                        <a:rPr lang="da-DK" sz="2400" b="1" dirty="0"/>
                        <a:t>11,3 pct.</a:t>
                      </a:r>
                    </a:p>
                  </a:txBody>
                  <a:tcPr/>
                </a:tc>
                <a:extLst>
                  <a:ext uri="{0D108BD9-81ED-4DB2-BD59-A6C34878D82A}">
                    <a16:rowId xmlns:a16="http://schemas.microsoft.com/office/drawing/2014/main" val="3044133472"/>
                  </a:ext>
                </a:extLst>
              </a:tr>
              <a:tr h="457200">
                <a:tc>
                  <a:txBody>
                    <a:bodyPr/>
                    <a:lstStyle/>
                    <a:p>
                      <a:pPr algn="ctr"/>
                      <a:r>
                        <a:rPr lang="da-DK" sz="2400" b="1" dirty="0"/>
                        <a:t>2021</a:t>
                      </a:r>
                    </a:p>
                  </a:txBody>
                  <a:tcPr/>
                </a:tc>
                <a:tc>
                  <a:txBody>
                    <a:bodyPr/>
                    <a:lstStyle/>
                    <a:p>
                      <a:pPr algn="ctr"/>
                      <a:r>
                        <a:rPr lang="da-DK" sz="2400" b="1" dirty="0"/>
                        <a:t>53,3 pct.(150%)</a:t>
                      </a:r>
                    </a:p>
                  </a:txBody>
                  <a:tcPr/>
                </a:tc>
                <a:tc>
                  <a:txBody>
                    <a:bodyPr/>
                    <a:lstStyle/>
                    <a:p>
                      <a:pPr algn="ctr"/>
                      <a:r>
                        <a:rPr lang="da-DK" sz="2400" b="1" dirty="0">
                          <a:solidFill>
                            <a:srgbClr val="FF0000"/>
                          </a:solidFill>
                        </a:rPr>
                        <a:t>31,2 pct.(176%)</a:t>
                      </a:r>
                    </a:p>
                  </a:txBody>
                  <a:tcPr/>
                </a:tc>
                <a:extLst>
                  <a:ext uri="{0D108BD9-81ED-4DB2-BD59-A6C34878D82A}">
                    <a16:rowId xmlns:a16="http://schemas.microsoft.com/office/drawing/2014/main" val="3826048529"/>
                  </a:ext>
                </a:extLst>
              </a:tr>
            </a:tbl>
          </a:graphicData>
        </a:graphic>
      </p:graphicFrame>
    </p:spTree>
    <p:extLst>
      <p:ext uri="{BB962C8B-B14F-4D97-AF65-F5344CB8AC3E}">
        <p14:creationId xmlns:p14="http://schemas.microsoft.com/office/powerpoint/2010/main" val="291993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2" name="Titel 1">
            <a:extLst>
              <a:ext uri="{FF2B5EF4-FFF2-40B4-BE49-F238E27FC236}">
                <a16:creationId xmlns:a16="http://schemas.microsoft.com/office/drawing/2014/main" id="{75778B07-D171-4FFC-A80D-CB1ECCC2387C}"/>
              </a:ext>
            </a:extLst>
          </p:cNvPr>
          <p:cNvSpPr>
            <a:spLocks noGrp="1"/>
          </p:cNvSpPr>
          <p:nvPr>
            <p:ph type="title"/>
          </p:nvPr>
        </p:nvSpPr>
        <p:spPr>
          <a:xfrm>
            <a:off x="838198" y="547815"/>
            <a:ext cx="11102012" cy="1680519"/>
          </a:xfrm>
        </p:spPr>
        <p:txBody>
          <a:bodyPr>
            <a:normAutofit/>
          </a:bodyPr>
          <a:lstStyle/>
          <a:p>
            <a:pPr algn="ctr"/>
            <a:r>
              <a:rPr lang="da-DK" sz="3733" dirty="0"/>
              <a:t>Tegn på ensomhed i aldersgruppen 16-24 ÅR</a:t>
            </a:r>
          </a:p>
        </p:txBody>
      </p:sp>
      <p:sp>
        <p:nvSpPr>
          <p:cNvPr id="3" name="Pladsholder til indhold 2">
            <a:extLst>
              <a:ext uri="{FF2B5EF4-FFF2-40B4-BE49-F238E27FC236}">
                <a16:creationId xmlns:a16="http://schemas.microsoft.com/office/drawing/2014/main" id="{AD96251A-029B-4AF5-8E44-54B9C5D5049D}"/>
              </a:ext>
            </a:extLst>
          </p:cNvPr>
          <p:cNvSpPr>
            <a:spLocks noGrp="1"/>
          </p:cNvSpPr>
          <p:nvPr>
            <p:ph idx="1"/>
          </p:nvPr>
        </p:nvSpPr>
        <p:spPr>
          <a:xfrm>
            <a:off x="6186619" y="547815"/>
            <a:ext cx="5178960" cy="1680519"/>
          </a:xfrm>
        </p:spPr>
        <p:txBody>
          <a:bodyPr anchor="ctr">
            <a:normAutofit/>
          </a:bodyPr>
          <a:lstStyle/>
          <a:p>
            <a:endParaRPr lang="da-DK" sz="2000"/>
          </a:p>
          <a:p>
            <a:endParaRPr lang="da-DK" sz="2000"/>
          </a:p>
          <a:p>
            <a:endParaRPr lang="da-DK" sz="2000"/>
          </a:p>
          <a:p>
            <a:endParaRPr lang="da-DK" sz="2000"/>
          </a:p>
        </p:txBody>
      </p:sp>
      <p:pic>
        <p:nvPicPr>
          <p:cNvPr id="2050" name="Picture 2" descr="Unge voksne, der vægrer sig - Råd i arbejdet med vægring blandt voksne">
            <a:extLst>
              <a:ext uri="{FF2B5EF4-FFF2-40B4-BE49-F238E27FC236}">
                <a16:creationId xmlns:a16="http://schemas.microsoft.com/office/drawing/2014/main" id="{9E48E228-5C3D-6F65-C174-01A697ADC8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198" y="2741547"/>
            <a:ext cx="5167185" cy="3071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 4">
            <a:extLst>
              <a:ext uri="{FF2B5EF4-FFF2-40B4-BE49-F238E27FC236}">
                <a16:creationId xmlns:a16="http://schemas.microsoft.com/office/drawing/2014/main" id="{006B91BA-2984-48D0-A6D5-EF2C33815509}"/>
              </a:ext>
            </a:extLst>
          </p:cNvPr>
          <p:cNvGraphicFramePr>
            <a:graphicFrameLocks noGrp="1"/>
          </p:cNvGraphicFramePr>
          <p:nvPr/>
        </p:nvGraphicFramePr>
        <p:xfrm>
          <a:off x="6198393" y="3225727"/>
          <a:ext cx="5167187" cy="2103541"/>
        </p:xfrm>
        <a:graphic>
          <a:graphicData uri="http://schemas.openxmlformats.org/drawingml/2006/table">
            <a:tbl>
              <a:tblPr firstRow="1" bandRow="1">
                <a:noFill/>
                <a:tableStyleId>{5C22544A-7EE6-4342-B048-85BDC9FD1C3A}</a:tableStyleId>
              </a:tblPr>
              <a:tblGrid>
                <a:gridCol w="2872404">
                  <a:extLst>
                    <a:ext uri="{9D8B030D-6E8A-4147-A177-3AD203B41FA5}">
                      <a16:colId xmlns:a16="http://schemas.microsoft.com/office/drawing/2014/main" val="2226384651"/>
                    </a:ext>
                  </a:extLst>
                </a:gridCol>
                <a:gridCol w="2294783">
                  <a:extLst>
                    <a:ext uri="{9D8B030D-6E8A-4147-A177-3AD203B41FA5}">
                      <a16:colId xmlns:a16="http://schemas.microsoft.com/office/drawing/2014/main" val="2439004628"/>
                    </a:ext>
                  </a:extLst>
                </a:gridCol>
              </a:tblGrid>
              <a:tr h="1096976">
                <a:tc>
                  <a:txBody>
                    <a:bodyPr/>
                    <a:lstStyle/>
                    <a:p>
                      <a:pPr algn="ctr"/>
                      <a:r>
                        <a:rPr lang="da-DK" sz="3200" b="0" cap="all" spc="150">
                          <a:solidFill>
                            <a:schemeClr val="lt1"/>
                          </a:solidFill>
                        </a:rPr>
                        <a:t>Kvinder</a:t>
                      </a:r>
                    </a:p>
                  </a:txBody>
                  <a:tcPr marL="271231" marR="271231" marT="271231" marB="271231">
                    <a:lnL w="12700" cmpd="sng">
                      <a:noFill/>
                    </a:lnL>
                    <a:lnR w="12700" cmpd="sng">
                      <a:noFill/>
                    </a:lnR>
                    <a:lnT w="12700" cmpd="sng">
                      <a:noFill/>
                    </a:lnT>
                    <a:lnB w="38100" cmpd="sng">
                      <a:noFill/>
                    </a:lnB>
                    <a:solidFill>
                      <a:srgbClr val="505356"/>
                    </a:solidFill>
                  </a:tcPr>
                </a:tc>
                <a:tc>
                  <a:txBody>
                    <a:bodyPr/>
                    <a:lstStyle/>
                    <a:p>
                      <a:pPr algn="ctr"/>
                      <a:r>
                        <a:rPr lang="da-DK" sz="3200" b="0" cap="all" spc="150">
                          <a:solidFill>
                            <a:schemeClr val="lt1"/>
                          </a:solidFill>
                        </a:rPr>
                        <a:t>Mænd</a:t>
                      </a:r>
                    </a:p>
                  </a:txBody>
                  <a:tcPr marL="271231" marR="271231" marT="271231" marB="271231">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183525685"/>
                  </a:ext>
                </a:extLst>
              </a:tr>
              <a:tr h="1006565">
                <a:tc>
                  <a:txBody>
                    <a:bodyPr/>
                    <a:lstStyle/>
                    <a:p>
                      <a:pPr algn="ctr"/>
                      <a:r>
                        <a:rPr lang="da-DK" sz="2500" cap="none" spc="0">
                          <a:solidFill>
                            <a:schemeClr val="tx1"/>
                          </a:solidFill>
                        </a:rPr>
                        <a:t>26,3</a:t>
                      </a:r>
                    </a:p>
                  </a:txBody>
                  <a:tcPr marL="271231" marR="271231" marT="271231" marB="271231">
                    <a:lnL w="12700" cmpd="sng">
                      <a:noFill/>
                      <a:prstDash val="solid"/>
                    </a:lnL>
                    <a:lnR w="12700" cmpd="sng">
                      <a:noFill/>
                      <a:prstDash val="solid"/>
                    </a:lnR>
                    <a:lnT w="38100" cmpd="sng">
                      <a:noFill/>
                    </a:lnT>
                    <a:lnB w="12700" cmpd="sng">
                      <a:noFill/>
                      <a:prstDash val="solid"/>
                    </a:lnB>
                    <a:noFill/>
                  </a:tcPr>
                </a:tc>
                <a:tc>
                  <a:txBody>
                    <a:bodyPr/>
                    <a:lstStyle/>
                    <a:p>
                      <a:pPr algn="ctr"/>
                      <a:r>
                        <a:rPr lang="da-DK" sz="2500" cap="none" spc="0">
                          <a:solidFill>
                            <a:schemeClr val="tx1"/>
                          </a:solidFill>
                        </a:rPr>
                        <a:t>18,3</a:t>
                      </a:r>
                    </a:p>
                  </a:txBody>
                  <a:tcPr marL="271231" marR="271231" marT="271231" marB="27123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855707324"/>
                  </a:ext>
                </a:extLst>
              </a:tr>
            </a:tbl>
          </a:graphicData>
        </a:graphic>
      </p:graphicFrame>
    </p:spTree>
    <p:extLst>
      <p:ext uri="{BB962C8B-B14F-4D97-AF65-F5344CB8AC3E}">
        <p14:creationId xmlns:p14="http://schemas.microsoft.com/office/powerpoint/2010/main" val="282304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pic>
        <p:nvPicPr>
          <p:cNvPr id="4" name="Billede 3">
            <a:extLst>
              <a:ext uri="{FF2B5EF4-FFF2-40B4-BE49-F238E27FC236}">
                <a16:creationId xmlns:a16="http://schemas.microsoft.com/office/drawing/2014/main" id="{ED711B28-A2CC-7443-B001-7FB0498FC9B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286934" y="2965451"/>
            <a:ext cx="5071533" cy="2813051"/>
          </a:xfrm>
          <a:prstGeom prst="rect">
            <a:avLst/>
          </a:prstGeom>
        </p:spPr>
      </p:pic>
      <p:pic>
        <p:nvPicPr>
          <p:cNvPr id="7" name="Billede 6">
            <a:extLst>
              <a:ext uri="{FF2B5EF4-FFF2-40B4-BE49-F238E27FC236}">
                <a16:creationId xmlns:a16="http://schemas.microsoft.com/office/drawing/2014/main" id="{B255A65F-F1D2-4213-9362-339A16A65D1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449484" y="2965451"/>
            <a:ext cx="4902200" cy="2813051"/>
          </a:xfrm>
          <a:prstGeom prst="rect">
            <a:avLst/>
          </a:prstGeom>
        </p:spPr>
      </p:pic>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1286932" y="1204109"/>
            <a:ext cx="10023397" cy="857895"/>
          </a:xfrm>
          <a:prstGeom prst="ellipse">
            <a:avLst/>
          </a:prstGeom>
        </p:spPr>
        <p:txBody>
          <a:bodyPr vert="horz" lIns="121920" tIns="60960" rIns="121920" bIns="60960" rtlCol="0" anchor="ctr">
            <a:noAutofit/>
          </a:bodyPr>
          <a:lstStyle/>
          <a:p>
            <a:pPr algn="ctr" defTabSz="1219170">
              <a:defRPr/>
            </a:pPr>
            <a:r>
              <a:rPr lang="en-US" altLang="da-DK" sz="2667" dirty="0">
                <a:solidFill>
                  <a:srgbClr val="FFFFFF"/>
                </a:solidFill>
              </a:rPr>
              <a:t>Og de </a:t>
            </a:r>
            <a:r>
              <a:rPr lang="en-US" altLang="da-DK" sz="2667" dirty="0" err="1">
                <a:solidFill>
                  <a:srgbClr val="FFFFFF"/>
                </a:solidFill>
              </a:rPr>
              <a:t>udfordringer</a:t>
            </a:r>
            <a:r>
              <a:rPr lang="en-US" altLang="da-DK" sz="2667" dirty="0">
                <a:solidFill>
                  <a:srgbClr val="FFFFFF"/>
                </a:solidFill>
              </a:rPr>
              <a:t> </a:t>
            </a:r>
            <a:r>
              <a:rPr lang="en-US" altLang="da-DK" sz="2667" dirty="0" err="1">
                <a:solidFill>
                  <a:srgbClr val="FFFFFF"/>
                </a:solidFill>
              </a:rPr>
              <a:t>skal</a:t>
            </a:r>
            <a:r>
              <a:rPr lang="en-US" altLang="da-DK" sz="2667" dirty="0">
                <a:solidFill>
                  <a:srgbClr val="FFFFFF"/>
                </a:solidFill>
              </a:rPr>
              <a:t> man </a:t>
            </a:r>
            <a:r>
              <a:rPr lang="en-US" altLang="da-DK" sz="2667" dirty="0" err="1">
                <a:solidFill>
                  <a:srgbClr val="FFFFFF"/>
                </a:solidFill>
              </a:rPr>
              <a:t>så</a:t>
            </a:r>
            <a:r>
              <a:rPr lang="en-US" altLang="da-DK" sz="2667" dirty="0">
                <a:solidFill>
                  <a:srgbClr val="FFFFFF"/>
                </a:solidFill>
              </a:rPr>
              <a:t> med </a:t>
            </a:r>
            <a:r>
              <a:rPr lang="en-US" altLang="da-DK" sz="2667" dirty="0" err="1">
                <a:solidFill>
                  <a:srgbClr val="FFFFFF"/>
                </a:solidFill>
              </a:rPr>
              <a:t>håndtere</a:t>
            </a:r>
            <a:r>
              <a:rPr lang="en-US" altLang="da-DK" sz="2667" dirty="0">
                <a:solidFill>
                  <a:srgbClr val="FFFFFF"/>
                </a:solidFill>
              </a:rPr>
              <a:t> </a:t>
            </a:r>
            <a:r>
              <a:rPr lang="en-US" altLang="da-DK" sz="2667" dirty="0" err="1">
                <a:solidFill>
                  <a:srgbClr val="FFFFFF"/>
                </a:solidFill>
              </a:rPr>
              <a:t>venner</a:t>
            </a:r>
            <a:r>
              <a:rPr lang="en-US" altLang="da-DK" sz="2667" dirty="0">
                <a:solidFill>
                  <a:srgbClr val="FFFFFF"/>
                </a:solidFill>
              </a:rPr>
              <a:t> der er </a:t>
            </a:r>
            <a:r>
              <a:rPr lang="en-US" altLang="da-DK" sz="2667" dirty="0" err="1">
                <a:solidFill>
                  <a:srgbClr val="FFFFFF"/>
                </a:solidFill>
              </a:rPr>
              <a:t>lige</a:t>
            </a:r>
            <a:r>
              <a:rPr lang="en-US" altLang="da-DK" sz="2667" dirty="0">
                <a:solidFill>
                  <a:srgbClr val="FFFFFF"/>
                </a:solidFill>
              </a:rPr>
              <a:t> </a:t>
            </a:r>
            <a:r>
              <a:rPr lang="en-US" altLang="da-DK" sz="2667" dirty="0" err="1">
                <a:solidFill>
                  <a:srgbClr val="FFFFFF"/>
                </a:solidFill>
              </a:rPr>
              <a:t>så</a:t>
            </a:r>
            <a:r>
              <a:rPr lang="en-US" altLang="da-DK" sz="2667" dirty="0">
                <a:solidFill>
                  <a:srgbClr val="FFFFFF"/>
                </a:solidFill>
              </a:rPr>
              <a:t> </a:t>
            </a:r>
            <a:r>
              <a:rPr lang="en-US" altLang="da-DK" sz="2667" dirty="0" err="1">
                <a:solidFill>
                  <a:srgbClr val="FFFFFF"/>
                </a:solidFill>
              </a:rPr>
              <a:t>usikre</a:t>
            </a:r>
            <a:r>
              <a:rPr lang="en-US" altLang="da-DK" sz="2667" dirty="0">
                <a:solidFill>
                  <a:srgbClr val="FFFFFF"/>
                </a:solidFill>
              </a:rPr>
              <a:t> og </a:t>
            </a:r>
            <a:r>
              <a:rPr lang="en-US" altLang="da-DK" sz="2667" dirty="0" err="1">
                <a:solidFill>
                  <a:srgbClr val="FFFFFF"/>
                </a:solidFill>
              </a:rPr>
              <a:t>famlende</a:t>
            </a:r>
            <a:r>
              <a:rPr lang="en-US" altLang="da-DK" sz="2667" dirty="0">
                <a:solidFill>
                  <a:srgbClr val="FFFFFF"/>
                </a:solidFill>
              </a:rPr>
              <a:t> </a:t>
            </a:r>
            <a:r>
              <a:rPr lang="en-US" altLang="da-DK" sz="2667" dirty="0" err="1">
                <a:solidFill>
                  <a:srgbClr val="FFFFFF"/>
                </a:solidFill>
              </a:rPr>
              <a:t>som</a:t>
            </a:r>
            <a:r>
              <a:rPr lang="en-US" altLang="da-DK" sz="2667" dirty="0">
                <a:solidFill>
                  <a:srgbClr val="FFFFFF"/>
                </a:solidFill>
              </a:rPr>
              <a:t> </a:t>
            </a:r>
            <a:r>
              <a:rPr lang="en-US" altLang="da-DK" sz="2667" dirty="0" err="1">
                <a:solidFill>
                  <a:srgbClr val="FFFFFF"/>
                </a:solidFill>
              </a:rPr>
              <a:t>en</a:t>
            </a:r>
            <a:r>
              <a:rPr lang="en-US" altLang="da-DK" sz="2667" dirty="0">
                <a:solidFill>
                  <a:srgbClr val="FFFFFF"/>
                </a:solidFill>
              </a:rPr>
              <a:t> </a:t>
            </a:r>
            <a:r>
              <a:rPr lang="en-US" altLang="da-DK" sz="2667" dirty="0" err="1">
                <a:solidFill>
                  <a:srgbClr val="FFFFFF"/>
                </a:solidFill>
              </a:rPr>
              <a:t>selv</a:t>
            </a:r>
            <a:r>
              <a:rPr lang="en-US" altLang="da-DK" sz="2667" dirty="0">
                <a:solidFill>
                  <a:srgbClr val="FFFFFF"/>
                </a:solidFill>
              </a:rPr>
              <a:t>…….</a:t>
            </a:r>
          </a:p>
        </p:txBody>
      </p:sp>
    </p:spTree>
    <p:extLst>
      <p:ext uri="{BB962C8B-B14F-4D97-AF65-F5344CB8AC3E}">
        <p14:creationId xmlns:p14="http://schemas.microsoft.com/office/powerpoint/2010/main" val="7710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3250"/>
                                        </p:tgtEl>
                                        <p:attrNameLst>
                                          <p:attrName>style.visibility</p:attrName>
                                        </p:attrNameLst>
                                      </p:cBhvr>
                                      <p:to>
                                        <p:strVal val="visible"/>
                                      </p:to>
                                    </p:set>
                                    <p:animEffect transition="in" filter="fade">
                                      <p:cBhvr>
                                        <p:cTn id="7" dur="7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6" y="3509963"/>
            <a:ext cx="7092216"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67801332-D6AF-7BE8-AE10-A6CFA81BBBDD}"/>
              </a:ext>
            </a:extLst>
          </p:cNvPr>
          <p:cNvSpPr>
            <a:spLocks noGrp="1"/>
          </p:cNvSpPr>
          <p:nvPr>
            <p:ph type="title"/>
          </p:nvPr>
        </p:nvSpPr>
        <p:spPr>
          <a:xfrm>
            <a:off x="5021820" y="3812954"/>
            <a:ext cx="6465288" cy="1516015"/>
          </a:xfrm>
        </p:spPr>
        <p:txBody>
          <a:bodyPr vert="horz" lIns="121920" tIns="60960" rIns="121920" bIns="60960" rtlCol="0" anchor="b">
            <a:normAutofit/>
          </a:bodyPr>
          <a:lstStyle/>
          <a:p>
            <a:pPr defTabSz="1219170"/>
            <a:r>
              <a:rPr lang="en-US" sz="4800">
                <a:solidFill>
                  <a:srgbClr val="FFFFFF"/>
                </a:solidFill>
              </a:rPr>
              <a:t>Eller med nogle af disse orakler </a:t>
            </a:r>
            <a:r>
              <a:rPr lang="en-US" sz="4800">
                <a:solidFill>
                  <a:srgbClr val="FFFFFF"/>
                </a:solidFill>
                <a:sym typeface="Wingdings" panose="05000000000000000000" pitchFamily="2" charset="2"/>
              </a:rPr>
              <a:t></a:t>
            </a:r>
            <a:endParaRPr lang="en-US" sz="4800">
              <a:solidFill>
                <a:srgbClr val="FFFFFF"/>
              </a:solidFill>
            </a:endParaRPr>
          </a:p>
        </p:txBody>
      </p:sp>
      <p:pic>
        <p:nvPicPr>
          <p:cNvPr id="3074" name="Picture 2" descr="Billedresultat for kendte influencere geggo">
            <a:extLst>
              <a:ext uri="{FF2B5EF4-FFF2-40B4-BE49-F238E27FC236}">
                <a16:creationId xmlns:a16="http://schemas.microsoft.com/office/drawing/2014/main" id="{E5B67AE5-0C84-745B-D491-5BDC886DE816}"/>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om helt tæt på Irina og Mortens brud i nyt program - Her &amp; Nu">
            <a:extLst>
              <a:ext uri="{FF2B5EF4-FFF2-40B4-BE49-F238E27FC236}">
                <a16:creationId xmlns:a16="http://schemas.microsoft.com/office/drawing/2014/main" id="{34B12555-8A7F-775E-7EB5-4B03576F5FA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54297" y="299363"/>
            <a:ext cx="7217084"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5"/>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Elvira afslører: Jeg har fået en kæreste - Her &amp;amp;amp; Nu">
            <a:extLst>
              <a:ext uri="{FF2B5EF4-FFF2-40B4-BE49-F238E27FC236}">
                <a16:creationId xmlns:a16="http://schemas.microsoft.com/office/drawing/2014/main" id="{819B3AD9-DDC7-A343-2352-603E71831FA7}"/>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7138202A-C2AD-BE36-1797-7D6054731DA8}"/>
              </a:ext>
            </a:extLst>
          </p:cNvPr>
          <p:cNvSpPr txBox="1"/>
          <p:nvPr/>
        </p:nvSpPr>
        <p:spPr>
          <a:xfrm>
            <a:off x="6940296" y="2871982"/>
            <a:ext cx="4668256" cy="3181684"/>
          </a:xfrm>
          <a:prstGeom prst="rect">
            <a:avLst/>
          </a:prstGeom>
        </p:spPr>
        <p:txBody>
          <a:bodyPr vert="horz" lIns="121920" tIns="60960" rIns="121920" bIns="60960" rtlCol="0" anchor="t">
            <a:normAutofit/>
          </a:bodyPr>
          <a:lstStyle/>
          <a:p>
            <a:pPr indent="-304792" defTabSz="1219170">
              <a:lnSpc>
                <a:spcPct val="90000"/>
              </a:lnSpc>
              <a:spcAft>
                <a:spcPts val="800"/>
              </a:spcAft>
              <a:buFont typeface="Arial" panose="020B0604020202020204" pitchFamily="34" charset="0"/>
              <a:buChar char="•"/>
            </a:pPr>
            <a:endParaRPr lang="en-US" sz="1867" dirty="0">
              <a:solidFill>
                <a:prstClr val="white"/>
              </a:solidFill>
              <a:latin typeface="Calibri" panose="020F0502020204030204"/>
            </a:endParaRPr>
          </a:p>
        </p:txBody>
      </p:sp>
    </p:spTree>
    <p:extLst>
      <p:ext uri="{BB962C8B-B14F-4D97-AF65-F5344CB8AC3E}">
        <p14:creationId xmlns:p14="http://schemas.microsoft.com/office/powerpoint/2010/main" val="313277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DE26ED1-D4A1-4B18-8B69-483BF107BBDF}"/>
              </a:ext>
            </a:extLst>
          </p:cNvPr>
          <p:cNvSpPr txBox="1"/>
          <p:nvPr/>
        </p:nvSpPr>
        <p:spPr>
          <a:xfrm flipH="1" flipV="1">
            <a:off x="6347790" y="6142382"/>
            <a:ext cx="5300869" cy="369332"/>
          </a:xfrm>
          <a:prstGeom prst="rect">
            <a:avLst/>
          </a:prstGeom>
          <a:noFill/>
        </p:spPr>
        <p:txBody>
          <a:bodyPr wrap="square" rtlCol="0">
            <a:spAutoFit/>
          </a:bodyPr>
          <a:lstStyle/>
          <a:p>
            <a:endParaRPr lang="da-DK" dirty="0"/>
          </a:p>
        </p:txBody>
      </p:sp>
      <p:sp>
        <p:nvSpPr>
          <p:cNvPr id="6" name="Undertitel 2">
            <a:extLst>
              <a:ext uri="{FF2B5EF4-FFF2-40B4-BE49-F238E27FC236}">
                <a16:creationId xmlns:a16="http://schemas.microsoft.com/office/drawing/2014/main" id="{E56C1017-AEC0-45F1-91FE-FC44400CB3CF}"/>
              </a:ext>
            </a:extLst>
          </p:cNvPr>
          <p:cNvSpPr txBox="1">
            <a:spLocks/>
          </p:cNvSpPr>
          <p:nvPr/>
        </p:nvSpPr>
        <p:spPr>
          <a:xfrm>
            <a:off x="2920517" y="6142382"/>
            <a:ext cx="8915399" cy="6160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da-DK" dirty="0"/>
          </a:p>
        </p:txBody>
      </p:sp>
      <p:sp>
        <p:nvSpPr>
          <p:cNvPr id="2" name="Tekstfelt 1">
            <a:extLst>
              <a:ext uri="{FF2B5EF4-FFF2-40B4-BE49-F238E27FC236}">
                <a16:creationId xmlns:a16="http://schemas.microsoft.com/office/drawing/2014/main" id="{60306932-B5DA-6E3F-908D-FA3BD594DDB9}"/>
              </a:ext>
            </a:extLst>
          </p:cNvPr>
          <p:cNvSpPr txBox="1"/>
          <p:nvPr/>
        </p:nvSpPr>
        <p:spPr>
          <a:xfrm>
            <a:off x="2091691" y="1771650"/>
            <a:ext cx="9904246" cy="2327432"/>
          </a:xfrm>
          <a:prstGeom prst="rect">
            <a:avLst/>
          </a:prstGeom>
          <a:noFill/>
        </p:spPr>
        <p:txBody>
          <a:bodyPr wrap="square" rtlCol="0">
            <a:spAutoFit/>
          </a:bodyPr>
          <a:lstStyle/>
          <a:p>
            <a:pPr>
              <a:lnSpc>
                <a:spcPct val="107000"/>
              </a:lnSpc>
              <a:spcAft>
                <a:spcPts val="800"/>
              </a:spcAft>
            </a:pPr>
            <a:r>
              <a:rPr lang="da-DK" sz="4000" b="1" dirty="0">
                <a:effectLst/>
                <a:latin typeface="Calibri" panose="020F0502020204030204" pitchFamily="34" charset="0"/>
                <a:ea typeface="Calibri" panose="020F0502020204030204" pitchFamily="34" charset="0"/>
                <a:cs typeface="Times New Roman" panose="02020603050405020304" pitchFamily="18" charset="0"/>
              </a:rPr>
              <a:t>Distinktionen Fritid – Undervisning</a:t>
            </a:r>
            <a:endParaRPr lang="da-DK"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Svend Bak, socialpædagog &amp; lektor emeritus. </a:t>
            </a:r>
          </a:p>
          <a:p>
            <a:pPr>
              <a:lnSpc>
                <a:spcPct val="107000"/>
              </a:lnSpc>
              <a:spcAft>
                <a:spcPts val="800"/>
              </a:spcAf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&amp; </a:t>
            </a:r>
          </a:p>
          <a:p>
            <a:pPr>
              <a:lnSpc>
                <a:spcPct val="107000"/>
              </a:lnSpc>
              <a:spcAft>
                <a:spcPts val="800"/>
              </a:spcAf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Toke Agerschou, socialpædagog &amp; selvstændig rådgiver.</a:t>
            </a:r>
          </a:p>
          <a:p>
            <a:endParaRPr lang="da-DK" dirty="0"/>
          </a:p>
        </p:txBody>
      </p:sp>
      <p:sp>
        <p:nvSpPr>
          <p:cNvPr id="4" name="Tekstfelt 3">
            <a:extLst>
              <a:ext uri="{FF2B5EF4-FFF2-40B4-BE49-F238E27FC236}">
                <a16:creationId xmlns:a16="http://schemas.microsoft.com/office/drawing/2014/main" id="{506C8392-A3AE-6CA2-9FCF-1A0FCAA502AA}"/>
              </a:ext>
            </a:extLst>
          </p:cNvPr>
          <p:cNvSpPr txBox="1"/>
          <p:nvPr/>
        </p:nvSpPr>
        <p:spPr>
          <a:xfrm>
            <a:off x="2091691" y="819388"/>
            <a:ext cx="1619161" cy="1569660"/>
          </a:xfrm>
          <a:prstGeom prst="rect">
            <a:avLst/>
          </a:prstGeom>
          <a:noFill/>
        </p:spPr>
        <p:txBody>
          <a:bodyPr wrap="none" rtlCol="0">
            <a:spAutoFit/>
          </a:bodyPr>
          <a:lstStyle/>
          <a:p>
            <a:r>
              <a:rPr lang="da-DK" sz="3200" b="1" dirty="0">
                <a:latin typeface="Calibri" panose="020F0502020204030204" pitchFamily="34" charset="0"/>
                <a:cs typeface="Calibri" panose="020F0502020204030204" pitchFamily="34" charset="0"/>
              </a:rPr>
              <a:t>Pamflet:</a:t>
            </a:r>
          </a:p>
          <a:p>
            <a:endParaRPr lang="da-DK" sz="3200" b="1" dirty="0">
              <a:latin typeface="Calibri" panose="020F0502020204030204" pitchFamily="34" charset="0"/>
              <a:cs typeface="Calibri" panose="020F0502020204030204" pitchFamily="34" charset="0"/>
            </a:endParaRPr>
          </a:p>
          <a:p>
            <a:endParaRPr lang="da-DK"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24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F776A-C31E-4E5A-87AE-053E3C24FE43}"/>
              </a:ext>
            </a:extLst>
          </p:cNvPr>
          <p:cNvSpPr>
            <a:spLocks noGrp="1"/>
          </p:cNvSpPr>
          <p:nvPr>
            <p:ph type="title"/>
          </p:nvPr>
        </p:nvSpPr>
        <p:spPr>
          <a:xfrm>
            <a:off x="640080" y="2074364"/>
            <a:ext cx="275235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dirty="0">
                <a:solidFill>
                  <a:srgbClr val="FFFFFF"/>
                </a:solidFill>
              </a:rPr>
              <a:t>Der er </a:t>
            </a:r>
            <a:r>
              <a:rPr lang="en-US" sz="1800" dirty="0" err="1">
                <a:solidFill>
                  <a:srgbClr val="FFFFFF"/>
                </a:solidFill>
              </a:rPr>
              <a:t>stor</a:t>
            </a:r>
            <a:r>
              <a:rPr lang="en-US" sz="1800" dirty="0">
                <a:solidFill>
                  <a:srgbClr val="FFFFFF"/>
                </a:solidFill>
              </a:rPr>
              <a:t> </a:t>
            </a:r>
            <a:r>
              <a:rPr lang="en-US" sz="1800" dirty="0" err="1">
                <a:solidFill>
                  <a:srgbClr val="FFFFFF"/>
                </a:solidFill>
              </a:rPr>
              <a:t>efterspørgsel</a:t>
            </a:r>
            <a:r>
              <a:rPr lang="en-US" sz="1800" dirty="0">
                <a:solidFill>
                  <a:srgbClr val="FFFFFF"/>
                </a:solidFill>
              </a:rPr>
              <a:t> </a:t>
            </a:r>
            <a:r>
              <a:rPr lang="en-US" sz="1800" dirty="0" err="1">
                <a:solidFill>
                  <a:srgbClr val="FFFFFF"/>
                </a:solidFill>
              </a:rPr>
              <a:t>på</a:t>
            </a:r>
            <a:r>
              <a:rPr lang="en-US" sz="1800" dirty="0">
                <a:solidFill>
                  <a:srgbClr val="FFFFFF"/>
                </a:solidFill>
              </a:rPr>
              <a:t> </a:t>
            </a:r>
            <a:r>
              <a:rPr lang="en-US" sz="1800" dirty="0" err="1">
                <a:solidFill>
                  <a:srgbClr val="FFFFFF"/>
                </a:solidFill>
              </a:rPr>
              <a:t>voksne</a:t>
            </a:r>
            <a:r>
              <a:rPr lang="en-US" sz="1800" dirty="0">
                <a:solidFill>
                  <a:srgbClr val="FFFFFF"/>
                </a:solidFill>
              </a:rPr>
              <a:t> der “blander sig”……</a:t>
            </a:r>
          </a:p>
        </p:txBody>
      </p:sp>
      <p:pic>
        <p:nvPicPr>
          <p:cNvPr id="5" name="Pladsholder til indhold 4" descr="Et billede, der indeholder tegning&#10;&#10;Automatisk genereret beskrivelse">
            <a:extLst>
              <a:ext uri="{FF2B5EF4-FFF2-40B4-BE49-F238E27FC236}">
                <a16:creationId xmlns:a16="http://schemas.microsoft.com/office/drawing/2014/main" id="{01DF6C0F-CE20-465C-A1D3-1C01521139BF}"/>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b="-1"/>
          <a:stretch/>
        </p:blipFill>
        <p:spPr>
          <a:xfrm>
            <a:off x="4038602" y="1014762"/>
            <a:ext cx="7188199" cy="4825089"/>
          </a:xfrm>
          <a:prstGeom prst="rect">
            <a:avLst/>
          </a:prstGeom>
        </p:spPr>
      </p:pic>
    </p:spTree>
    <p:extLst>
      <p:ext uri="{BB962C8B-B14F-4D97-AF65-F5344CB8AC3E}">
        <p14:creationId xmlns:p14="http://schemas.microsoft.com/office/powerpoint/2010/main" val="3851127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ED367-7D59-4835-89BD-93F7EE920B72}"/>
              </a:ext>
            </a:extLst>
          </p:cNvPr>
          <p:cNvSpPr>
            <a:spLocks noGrp="1"/>
          </p:cNvSpPr>
          <p:nvPr>
            <p:ph type="title"/>
          </p:nvPr>
        </p:nvSpPr>
        <p:spPr>
          <a:xfrm>
            <a:off x="838200" y="681036"/>
            <a:ext cx="10515600" cy="1325563"/>
          </a:xfrm>
        </p:spPr>
        <p:txBody>
          <a:bodyPr>
            <a:noAutofit/>
          </a:bodyPr>
          <a:lstStyle/>
          <a:p>
            <a:r>
              <a:rPr lang="da-DK" sz="4267" b="1" i="1" dirty="0">
                <a:latin typeface="+mn-lt"/>
                <a:ea typeface="SimSun" panose="02010600030101010101" pitchFamily="2" charset="-122"/>
                <a:cs typeface="Times New Roman" panose="02020603050405020304" pitchFamily="18" charset="0"/>
              </a:rPr>
              <a:t>Snakker I nogensinde med jeres forældre om sociale medier?</a:t>
            </a:r>
            <a:br>
              <a:rPr lang="da-DK" sz="4267" b="1" dirty="0">
                <a:latin typeface="+mn-lt"/>
                <a:ea typeface="SimSun" panose="02010600030101010101" pitchFamily="2" charset="-122"/>
                <a:cs typeface="Times New Roman" panose="02020603050405020304" pitchFamily="18" charset="0"/>
              </a:rPr>
            </a:br>
            <a:endParaRPr lang="da-DK" sz="4267" b="1" dirty="0">
              <a:latin typeface="+mn-lt"/>
            </a:endParaRPr>
          </a:p>
        </p:txBody>
      </p:sp>
      <p:sp>
        <p:nvSpPr>
          <p:cNvPr id="3" name="Pladsholder til indhold 2">
            <a:extLst>
              <a:ext uri="{FF2B5EF4-FFF2-40B4-BE49-F238E27FC236}">
                <a16:creationId xmlns:a16="http://schemas.microsoft.com/office/drawing/2014/main" id="{8E3C1DBD-9A73-49AE-873D-CE63B6969690}"/>
              </a:ext>
            </a:extLst>
          </p:cNvPr>
          <p:cNvSpPr>
            <a:spLocks noGrp="1"/>
          </p:cNvSpPr>
          <p:nvPr>
            <p:ph idx="1"/>
          </p:nvPr>
        </p:nvSpPr>
        <p:spPr/>
        <p:txBody>
          <a:bodyPr>
            <a:normAutofit fontScale="92500" lnSpcReduction="10000"/>
          </a:bodyPr>
          <a:lstStyle/>
          <a:p>
            <a:pPr marL="0" indent="0">
              <a:lnSpc>
                <a:spcPct val="150000"/>
              </a:lnSpc>
              <a:spcAft>
                <a:spcPts val="800"/>
              </a:spcAft>
              <a:buNone/>
            </a:pPr>
            <a:r>
              <a:rPr lang="da-DK" sz="2400" i="1" dirty="0">
                <a:latin typeface="Arial" panose="020B0604020202020204" pitchFamily="34" charset="0"/>
                <a:ea typeface="SimSun" panose="02010600030101010101" pitchFamily="2" charset="-122"/>
              </a:rPr>
              <a:t>Stinus: Det er kun, hvis der er et eller andet ... F.eks. var der er en mand, som skød hovedet af sig selv. Så snakkede min mor om, at ”Hvis du ser den her, så skal du scrolle væk.” Det er kun, hvis hun har set et eller andet på Facebook om noget, man skal holde sig fra.</a:t>
            </a:r>
            <a:endParaRPr lang="da-DK" sz="2400" dirty="0">
              <a:latin typeface="Calibri" panose="020F0502020204030204" pitchFamily="34" charset="0"/>
              <a:ea typeface="SimSun" panose="02010600030101010101" pitchFamily="2" charset="-122"/>
            </a:endParaRPr>
          </a:p>
          <a:p>
            <a:pPr marL="0" indent="0">
              <a:lnSpc>
                <a:spcPct val="150000"/>
              </a:lnSpc>
              <a:spcAft>
                <a:spcPts val="800"/>
              </a:spcAft>
              <a:buNone/>
            </a:pPr>
            <a:r>
              <a:rPr lang="da-DK" sz="2400" i="1" dirty="0">
                <a:latin typeface="Arial" panose="020B0604020202020204" pitchFamily="34" charset="0"/>
                <a:ea typeface="SimSun" panose="02010600030101010101" pitchFamily="2" charset="-122"/>
              </a:rPr>
              <a:t>Snakker I ellers om, hvad du kigger på?</a:t>
            </a:r>
            <a:endParaRPr lang="da-DK" sz="2400" dirty="0">
              <a:latin typeface="Calibri" panose="020F0502020204030204" pitchFamily="34" charset="0"/>
              <a:ea typeface="SimSun" panose="02010600030101010101" pitchFamily="2" charset="-122"/>
            </a:endParaRPr>
          </a:p>
          <a:p>
            <a:pPr marL="0" indent="0">
              <a:lnSpc>
                <a:spcPct val="150000"/>
              </a:lnSpc>
              <a:spcAft>
                <a:spcPts val="800"/>
              </a:spcAft>
              <a:buNone/>
            </a:pPr>
            <a:r>
              <a:rPr lang="da-DK" sz="2400" i="1" dirty="0">
                <a:latin typeface="Arial" panose="020B0604020202020204" pitchFamily="34" charset="0"/>
                <a:ea typeface="SimSun" panose="02010600030101010101" pitchFamily="2" charset="-122"/>
              </a:rPr>
              <a:t>Stinus: Nej</a:t>
            </a:r>
            <a:r>
              <a:rPr lang="da-DK" sz="2400" dirty="0">
                <a:latin typeface="Arial" panose="020B0604020202020204" pitchFamily="34" charset="0"/>
                <a:ea typeface="SimSun" panose="02010600030101010101" pitchFamily="2" charset="-122"/>
              </a:rPr>
              <a:t>.</a:t>
            </a:r>
          </a:p>
          <a:p>
            <a:pPr marL="0" indent="0">
              <a:lnSpc>
                <a:spcPct val="150000"/>
              </a:lnSpc>
              <a:spcAft>
                <a:spcPts val="800"/>
              </a:spcAft>
              <a:buNone/>
            </a:pPr>
            <a:r>
              <a:rPr lang="da-DK" sz="2400" dirty="0">
                <a:latin typeface="Arial" panose="020B0604020202020204" pitchFamily="34" charset="0"/>
                <a:ea typeface="SimSun" panose="02010600030101010101" pitchFamily="2" charset="-122"/>
              </a:rPr>
              <a:t>(Dreng, 5.kl)</a:t>
            </a:r>
          </a:p>
          <a:p>
            <a:pPr marL="0" indent="0">
              <a:lnSpc>
                <a:spcPct val="150000"/>
              </a:lnSpc>
              <a:spcAft>
                <a:spcPts val="800"/>
              </a:spcAft>
              <a:buNone/>
            </a:pPr>
            <a:endParaRPr lang="da-DK" sz="2400" dirty="0">
              <a:latin typeface="Calibri" panose="020F0502020204030204" pitchFamily="34" charset="0"/>
              <a:ea typeface="SimSun" panose="02010600030101010101" pitchFamily="2" charset="-122"/>
            </a:endParaRPr>
          </a:p>
          <a:p>
            <a:endParaRPr lang="da-DK" dirty="0"/>
          </a:p>
        </p:txBody>
      </p:sp>
      <p:pic>
        <p:nvPicPr>
          <p:cNvPr id="4" name="Billede 3">
            <a:extLst>
              <a:ext uri="{FF2B5EF4-FFF2-40B4-BE49-F238E27FC236}">
                <a16:creationId xmlns:a16="http://schemas.microsoft.com/office/drawing/2014/main" id="{CFAF1F9D-432F-4ACA-AF8B-037B231BD43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19562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1A6D9-2E2B-4801-BEBB-C97A11A9CD51}"/>
              </a:ext>
            </a:extLst>
          </p:cNvPr>
          <p:cNvSpPr>
            <a:spLocks noGrp="1"/>
          </p:cNvSpPr>
          <p:nvPr>
            <p:ph type="title"/>
          </p:nvPr>
        </p:nvSpPr>
        <p:spPr/>
        <p:txBody>
          <a:bodyPr>
            <a:normAutofit/>
          </a:bodyPr>
          <a:lstStyle/>
          <a:p>
            <a:r>
              <a:rPr lang="da-DK" b="1" dirty="0">
                <a:latin typeface="+mn-lt"/>
              </a:rPr>
              <a:t>Er forældre ofte nysgerrige? </a:t>
            </a:r>
            <a:br>
              <a:rPr lang="da-DK" b="1" dirty="0">
                <a:latin typeface="+mn-lt"/>
              </a:rPr>
            </a:br>
            <a:r>
              <a:rPr lang="da-DK" b="1" dirty="0">
                <a:latin typeface="+mn-lt"/>
              </a:rPr>
              <a:t>Ikke hvis du spørger deres børn…</a:t>
            </a:r>
          </a:p>
        </p:txBody>
      </p:sp>
      <p:sp>
        <p:nvSpPr>
          <p:cNvPr id="3" name="Pladsholder til indhold 2">
            <a:extLst>
              <a:ext uri="{FF2B5EF4-FFF2-40B4-BE49-F238E27FC236}">
                <a16:creationId xmlns:a16="http://schemas.microsoft.com/office/drawing/2014/main" id="{15DFCA45-2FCB-461A-BD9B-3E1E560E842B}"/>
              </a:ext>
            </a:extLst>
          </p:cNvPr>
          <p:cNvSpPr>
            <a:spLocks noGrp="1"/>
          </p:cNvSpPr>
          <p:nvPr>
            <p:ph idx="1"/>
          </p:nvPr>
        </p:nvSpPr>
        <p:spPr>
          <a:xfrm>
            <a:off x="838200" y="5422266"/>
            <a:ext cx="10515600" cy="856615"/>
          </a:xfrm>
        </p:spPr>
        <p:txBody>
          <a:bodyPr>
            <a:normAutofit/>
          </a:bodyPr>
          <a:lstStyle/>
          <a:p>
            <a:pPr marL="0" indent="0">
              <a:buNone/>
            </a:pPr>
            <a:r>
              <a:rPr lang="da-DK" sz="1867" i="1" dirty="0">
                <a:latin typeface="+mj-lt"/>
                <a:ea typeface="SimSun" panose="02010600030101010101" pitchFamily="2" charset="-122"/>
                <a:cs typeface="Times New Roman" panose="02020603050405020304" pitchFamily="18" charset="0"/>
              </a:rPr>
              <a:t>Snakker du med dine forældre om, hvad du laver på nettet?</a:t>
            </a:r>
            <a:r>
              <a:rPr lang="da-DK" sz="1867" dirty="0">
                <a:latin typeface="+mj-lt"/>
                <a:ea typeface="SimSun" panose="02010600030101010101" pitchFamily="2" charset="-122"/>
                <a:cs typeface="Times New Roman" panose="02020603050405020304" pitchFamily="18" charset="0"/>
              </a:rPr>
              <a:t> og </a:t>
            </a:r>
            <a:r>
              <a:rPr lang="da-DK" sz="1867" i="1" dirty="0">
                <a:latin typeface="+mj-lt"/>
                <a:ea typeface="SimSun" panose="02010600030101010101" pitchFamily="2" charset="-122"/>
                <a:cs typeface="Times New Roman" panose="02020603050405020304" pitchFamily="18" charset="0"/>
              </a:rPr>
              <a:t>Snakker du med dit barn om, hvad han eller hun laver på nettet?</a:t>
            </a:r>
            <a:r>
              <a:rPr lang="da-DK" sz="1867" dirty="0">
                <a:latin typeface="+mj-lt"/>
                <a:ea typeface="SimSun" panose="02010600030101010101" pitchFamily="2" charset="-122"/>
                <a:cs typeface="Times New Roman" panose="02020603050405020304" pitchFamily="18" charset="0"/>
              </a:rPr>
              <a:t> </a:t>
            </a:r>
          </a:p>
        </p:txBody>
      </p:sp>
      <p:graphicFrame>
        <p:nvGraphicFramePr>
          <p:cNvPr id="5" name="Diagram 4">
            <a:extLst>
              <a:ext uri="{FF2B5EF4-FFF2-40B4-BE49-F238E27FC236}">
                <a16:creationId xmlns:a16="http://schemas.microsoft.com/office/drawing/2014/main" id="{435B0D8E-7B5A-4A3D-BDEE-6CE338772911}"/>
              </a:ext>
            </a:extLst>
          </p:cNvPr>
          <p:cNvGraphicFramePr/>
          <p:nvPr/>
        </p:nvGraphicFramePr>
        <p:xfrm>
          <a:off x="3048000" y="1917192"/>
          <a:ext cx="6096000" cy="3657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Billede 5">
            <a:extLst>
              <a:ext uri="{FF2B5EF4-FFF2-40B4-BE49-F238E27FC236}">
                <a16:creationId xmlns:a16="http://schemas.microsoft.com/office/drawing/2014/main" id="{15994454-4C6E-416F-B58D-60E8182CB11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423332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0F252-92C9-420F-B3F5-C21621D06105}"/>
              </a:ext>
            </a:extLst>
          </p:cNvPr>
          <p:cNvSpPr>
            <a:spLocks noGrp="1"/>
          </p:cNvSpPr>
          <p:nvPr>
            <p:ph type="title"/>
          </p:nvPr>
        </p:nvSpPr>
        <p:spPr>
          <a:xfrm>
            <a:off x="638881" y="639193"/>
            <a:ext cx="3571811" cy="3573516"/>
          </a:xfrm>
        </p:spPr>
        <p:txBody>
          <a:bodyPr vert="horz" lIns="121920" tIns="60960" rIns="121920" bIns="60960" rtlCol="0" anchor="b">
            <a:normAutofit fontScale="90000"/>
          </a:bodyPr>
          <a:lstStyle/>
          <a:p>
            <a:pPr defTabSz="1219170"/>
            <a:r>
              <a:rPr lang="en-US" sz="3200" dirty="0"/>
              <a:t>I </a:t>
            </a:r>
            <a:r>
              <a:rPr lang="en-US" sz="3200" dirty="0" err="1"/>
              <a:t>en</a:t>
            </a:r>
            <a:r>
              <a:rPr lang="en-US" sz="3200" dirty="0"/>
              <a:t> </a:t>
            </a:r>
            <a:r>
              <a:rPr lang="en-US" sz="3200" dirty="0" err="1"/>
              <a:t>tid</a:t>
            </a:r>
            <a:r>
              <a:rPr lang="en-US" sz="3200" dirty="0"/>
              <a:t> med </a:t>
            </a:r>
            <a:r>
              <a:rPr lang="en-US" sz="3200" dirty="0" err="1"/>
              <a:t>en</a:t>
            </a:r>
            <a:r>
              <a:rPr lang="en-US" sz="3200" dirty="0"/>
              <a:t>  </a:t>
            </a:r>
            <a:r>
              <a:rPr lang="en-US" sz="3200" dirty="0" err="1"/>
              <a:t>tendens</a:t>
            </a:r>
            <a:r>
              <a:rPr lang="en-US" sz="3200" dirty="0"/>
              <a:t> </a:t>
            </a:r>
            <a:r>
              <a:rPr lang="en-US" sz="3200" dirty="0" err="1"/>
              <a:t>til</a:t>
            </a:r>
            <a:r>
              <a:rPr lang="en-US" sz="3200" dirty="0"/>
              <a:t> </a:t>
            </a:r>
            <a:r>
              <a:rPr lang="en-US" sz="3200" dirty="0" err="1"/>
              <a:t>øget</a:t>
            </a:r>
            <a:r>
              <a:rPr lang="en-US" sz="3200" dirty="0"/>
              <a:t> </a:t>
            </a:r>
            <a:r>
              <a:rPr lang="en-US" sz="3200" dirty="0" err="1"/>
              <a:t>psykologisering</a:t>
            </a:r>
            <a:r>
              <a:rPr lang="en-US" sz="3200" dirty="0"/>
              <a:t> giver det god </a:t>
            </a:r>
            <a:r>
              <a:rPr lang="en-US" sz="3200" dirty="0" err="1"/>
              <a:t>mening</a:t>
            </a:r>
            <a:r>
              <a:rPr lang="en-US" sz="3200" dirty="0"/>
              <a:t> at vi </a:t>
            </a:r>
            <a:r>
              <a:rPr lang="en-US" sz="3200" dirty="0" err="1"/>
              <a:t>bliver</a:t>
            </a:r>
            <a:r>
              <a:rPr lang="en-US" sz="3200" dirty="0"/>
              <a:t> </a:t>
            </a:r>
            <a:r>
              <a:rPr lang="en-US" sz="3200" dirty="0" err="1"/>
              <a:t>bedre</a:t>
            </a:r>
            <a:r>
              <a:rPr lang="en-US" sz="3200" dirty="0"/>
              <a:t> </a:t>
            </a:r>
            <a:r>
              <a:rPr lang="en-US" sz="3200" dirty="0" err="1"/>
              <a:t>til</a:t>
            </a:r>
            <a:r>
              <a:rPr lang="en-US" sz="3200" dirty="0"/>
              <a:t> </a:t>
            </a:r>
            <a:r>
              <a:rPr lang="en-US" sz="3200" dirty="0" err="1"/>
              <a:t>proaktivt</a:t>
            </a:r>
            <a:r>
              <a:rPr lang="en-US" sz="3200" dirty="0"/>
              <a:t> at </a:t>
            </a:r>
            <a:r>
              <a:rPr lang="en-US" sz="3200" dirty="0" err="1"/>
              <a:t>indlede</a:t>
            </a:r>
            <a:r>
              <a:rPr lang="en-US" sz="3200" dirty="0"/>
              <a:t> </a:t>
            </a:r>
            <a:r>
              <a:rPr lang="en-US" sz="3200" dirty="0" err="1"/>
              <a:t>samtaler</a:t>
            </a:r>
            <a:r>
              <a:rPr lang="en-US" sz="3200" dirty="0"/>
              <a:t>…..</a:t>
            </a:r>
          </a:p>
        </p:txBody>
      </p:sp>
      <p:pic>
        <p:nvPicPr>
          <p:cNvPr id="1026" name="Picture 2" descr="Brinkmann: Hvorfor mødes kritik af det terapeutiske samfund med mere  psykologisering? | Kristeligt Dagblad | Retræteleder Else Marie Kjerkegaard  bryder sig tydeligvis ikke om den kritik af samtidens terapeutisering, som  jeg har">
            <a:extLst>
              <a:ext uri="{FF2B5EF4-FFF2-40B4-BE49-F238E27FC236}">
                <a16:creationId xmlns:a16="http://schemas.microsoft.com/office/drawing/2014/main" id="{A2604C6D-B138-4C5E-BDDD-B3D77C040A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203138"/>
            <a:ext cx="7214616" cy="442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8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93D5046-F1CD-4193-90F5-E116820CB75E}"/>
              </a:ext>
            </a:extLst>
          </p:cNvPr>
          <p:cNvPicPr>
            <a:picLocks noChangeAspect="1"/>
          </p:cNvPicPr>
          <p:nvPr/>
        </p:nvPicPr>
        <p:blipFill rotWithShape="1">
          <a:blip r:embed="rId2"/>
          <a:srcRect l="5884"/>
          <a:stretch/>
        </p:blipFill>
        <p:spPr>
          <a:xfrm>
            <a:off x="27" y="13"/>
            <a:ext cx="9669616" cy="6857987"/>
          </a:xfrm>
          <a:prstGeom prst="rect">
            <a:avLst/>
          </a:prstGeom>
        </p:spPr>
      </p:pic>
      <p:sp>
        <p:nvSpPr>
          <p:cNvPr id="2" name="Titel 1">
            <a:extLst>
              <a:ext uri="{FF2B5EF4-FFF2-40B4-BE49-F238E27FC236}">
                <a16:creationId xmlns:a16="http://schemas.microsoft.com/office/drawing/2014/main" id="{A6BD6CC6-D546-4106-9D47-20273D825378}"/>
              </a:ext>
            </a:extLst>
          </p:cNvPr>
          <p:cNvSpPr>
            <a:spLocks noGrp="1"/>
          </p:cNvSpPr>
          <p:nvPr>
            <p:ph type="title"/>
          </p:nvPr>
        </p:nvSpPr>
        <p:spPr>
          <a:xfrm>
            <a:off x="7531610" y="365124"/>
            <a:ext cx="3822189" cy="6022424"/>
          </a:xfrm>
        </p:spPr>
        <p:txBody>
          <a:bodyPr>
            <a:normAutofit/>
          </a:bodyPr>
          <a:lstStyle/>
          <a:p>
            <a:pPr algn="ctr"/>
            <a:r>
              <a:rPr lang="da-DK" sz="3733" b="1" dirty="0"/>
              <a:t>”…Jeg er </a:t>
            </a:r>
            <a:r>
              <a:rPr lang="da-DK" sz="3733" b="1" dirty="0" err="1"/>
              <a:t>sindsygt</a:t>
            </a:r>
            <a:r>
              <a:rPr lang="da-DK" sz="3733" b="1" dirty="0"/>
              <a:t> overrasket over hvor parate vores medlemmer er til at </a:t>
            </a:r>
            <a:r>
              <a:rPr lang="da-DK" sz="3733" b="1" dirty="0" err="1"/>
              <a:t>snakke…men</a:t>
            </a:r>
            <a:r>
              <a:rPr lang="da-DK" sz="3733" b="1" dirty="0"/>
              <a:t> det er ALTID mig der tager initiativet…”(Klubmedarbejder, Roskilde Midt)</a:t>
            </a:r>
            <a:br>
              <a:rPr lang="da-DK" sz="1600" b="1" dirty="0"/>
            </a:br>
            <a:br>
              <a:rPr lang="da-DK" sz="1600" b="1" dirty="0"/>
            </a:br>
            <a:br>
              <a:rPr lang="da-DK" sz="1600" b="1" dirty="0"/>
            </a:br>
            <a:endParaRPr lang="da-DK" sz="1600" b="1" dirty="0"/>
          </a:p>
        </p:txBody>
      </p:sp>
      <p:sp>
        <p:nvSpPr>
          <p:cNvPr id="3" name="Pladsholder til indhold 2">
            <a:extLst>
              <a:ext uri="{FF2B5EF4-FFF2-40B4-BE49-F238E27FC236}">
                <a16:creationId xmlns:a16="http://schemas.microsoft.com/office/drawing/2014/main" id="{11748E98-90D4-403D-8132-5CC02CDC49C8}"/>
              </a:ext>
            </a:extLst>
          </p:cNvPr>
          <p:cNvSpPr>
            <a:spLocks noGrp="1"/>
          </p:cNvSpPr>
          <p:nvPr>
            <p:ph idx="1"/>
          </p:nvPr>
        </p:nvSpPr>
        <p:spPr>
          <a:xfrm>
            <a:off x="7531610" y="2434200"/>
            <a:ext cx="3822189" cy="3742763"/>
          </a:xfrm>
        </p:spPr>
        <p:txBody>
          <a:bodyPr>
            <a:normAutofit/>
          </a:bodyPr>
          <a:lstStyle/>
          <a:p>
            <a:pPr marL="0" indent="0">
              <a:buNone/>
            </a:pPr>
            <a:endParaRPr lang="da-DK" sz="2000" dirty="0"/>
          </a:p>
          <a:p>
            <a:endParaRPr lang="da-DK" sz="2000" dirty="0"/>
          </a:p>
          <a:p>
            <a:endParaRPr lang="da-DK" sz="2000" dirty="0"/>
          </a:p>
          <a:p>
            <a:endParaRPr lang="da-DK" sz="2000" dirty="0"/>
          </a:p>
        </p:txBody>
      </p:sp>
    </p:spTree>
    <p:extLst>
      <p:ext uri="{BB962C8B-B14F-4D97-AF65-F5344CB8AC3E}">
        <p14:creationId xmlns:p14="http://schemas.microsoft.com/office/powerpoint/2010/main" val="1619603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338F5-EAC9-495D-A3F2-9EDCC680372B}"/>
              </a:ext>
            </a:extLst>
          </p:cNvPr>
          <p:cNvSpPr>
            <a:spLocks noGrp="1"/>
          </p:cNvSpPr>
          <p:nvPr>
            <p:ph type="title"/>
          </p:nvPr>
        </p:nvSpPr>
        <p:spPr>
          <a:xfrm>
            <a:off x="694765" y="365536"/>
            <a:ext cx="10515600" cy="1325563"/>
          </a:xfrm>
        </p:spPr>
        <p:txBody>
          <a:bodyPr>
            <a:normAutofit fontScale="90000"/>
          </a:bodyPr>
          <a:lstStyle/>
          <a:p>
            <a:pPr algn="ctr"/>
            <a:r>
              <a:rPr lang="da-DK" b="1" dirty="0"/>
              <a:t>Og der er stor efterspørgsel på nysgerrige voksne! – både hos medlemmer og forældre…..</a:t>
            </a:r>
          </a:p>
        </p:txBody>
      </p:sp>
      <p:sp>
        <p:nvSpPr>
          <p:cNvPr id="3" name="Pladsholder til indhold 2">
            <a:extLst>
              <a:ext uri="{FF2B5EF4-FFF2-40B4-BE49-F238E27FC236}">
                <a16:creationId xmlns:a16="http://schemas.microsoft.com/office/drawing/2014/main" id="{80962110-D379-45D3-B49C-BC8949C32018}"/>
              </a:ext>
            </a:extLst>
          </p:cNvPr>
          <p:cNvSpPr>
            <a:spLocks noGrp="1"/>
          </p:cNvSpPr>
          <p:nvPr>
            <p:ph idx="1"/>
          </p:nvPr>
        </p:nvSpPr>
        <p:spPr>
          <a:xfrm>
            <a:off x="694766" y="2133954"/>
            <a:ext cx="4163183" cy="2170561"/>
          </a:xfrm>
        </p:spPr>
        <p:txBody>
          <a:bodyPr>
            <a:normAutofit/>
          </a:bodyPr>
          <a:lstStyle/>
          <a:p>
            <a:pPr marL="0" indent="0">
              <a:buNone/>
            </a:pPr>
            <a:r>
              <a:rPr lang="da-DK" sz="2667" dirty="0">
                <a:latin typeface="+mj-lt"/>
                <a:ea typeface="Calibri" panose="020F0502020204030204" pitchFamily="34" charset="0"/>
              </a:rPr>
              <a:t>2 ud af 3 klubmedlemmer (67%) efterspørger voksne, som man kan tale med om de vigtige ting i livet</a:t>
            </a:r>
          </a:p>
          <a:p>
            <a:pPr marL="0" indent="0">
              <a:buNone/>
            </a:pPr>
            <a:endParaRPr lang="da-DK" sz="2667" dirty="0">
              <a:latin typeface="+mj-lt"/>
            </a:endParaRPr>
          </a:p>
          <a:p>
            <a:endParaRPr lang="da-DK" sz="2667" dirty="0">
              <a:latin typeface="+mj-lt"/>
            </a:endParaRPr>
          </a:p>
        </p:txBody>
      </p:sp>
      <p:graphicFrame>
        <p:nvGraphicFramePr>
          <p:cNvPr id="4" name="Diagram 3">
            <a:extLst>
              <a:ext uri="{FF2B5EF4-FFF2-40B4-BE49-F238E27FC236}">
                <a16:creationId xmlns:a16="http://schemas.microsoft.com/office/drawing/2014/main" id="{9CC3F494-9E14-4522-8803-CBDA1A8DC089}"/>
              </a:ext>
            </a:extLst>
          </p:cNvPr>
          <p:cNvGraphicFramePr/>
          <p:nvPr/>
        </p:nvGraphicFramePr>
        <p:xfrm>
          <a:off x="5071463" y="1877100"/>
          <a:ext cx="6096000" cy="3657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Billede 4">
            <a:extLst>
              <a:ext uri="{FF2B5EF4-FFF2-40B4-BE49-F238E27FC236}">
                <a16:creationId xmlns:a16="http://schemas.microsoft.com/office/drawing/2014/main" id="{5F76758F-53E4-4B6F-B500-785232A757E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
        <p:nvSpPr>
          <p:cNvPr id="7" name="Tekstfelt 6">
            <a:extLst>
              <a:ext uri="{FF2B5EF4-FFF2-40B4-BE49-F238E27FC236}">
                <a16:creationId xmlns:a16="http://schemas.microsoft.com/office/drawing/2014/main" id="{FC0153B7-C906-4279-BF80-10AA76E02206}"/>
              </a:ext>
            </a:extLst>
          </p:cNvPr>
          <p:cNvSpPr txBox="1"/>
          <p:nvPr/>
        </p:nvSpPr>
        <p:spPr>
          <a:xfrm>
            <a:off x="5257800" y="5608491"/>
            <a:ext cx="6096000" cy="666977"/>
          </a:xfrm>
          <a:prstGeom prst="rect">
            <a:avLst/>
          </a:prstGeom>
          <a:noFill/>
        </p:spPr>
        <p:txBody>
          <a:bodyPr wrap="square">
            <a:spAutoFit/>
          </a:bodyPr>
          <a:lstStyle/>
          <a:p>
            <a:pPr defTabSz="609585"/>
            <a:r>
              <a:rPr lang="da-DK" sz="1867" i="1" dirty="0">
                <a:solidFill>
                  <a:prstClr val="white"/>
                </a:solidFill>
                <a:latin typeface="Calibri Light" panose="020F0302020204030204"/>
                <a:ea typeface="Calibri" panose="020F0502020204030204" pitchFamily="34" charset="0"/>
                <a:cs typeface="Times New Roman" panose="02020603050405020304" pitchFamily="18" charset="0"/>
              </a:rPr>
              <a:t>I hvilken grad er det vigtigt for dig? </a:t>
            </a:r>
            <a:r>
              <a:rPr lang="da-DK" sz="1867" dirty="0">
                <a:solidFill>
                  <a:prstClr val="white"/>
                </a:solidFill>
                <a:latin typeface="Calibri Light" panose="020F0302020204030204"/>
                <a:ea typeface="Calibri" panose="020F0502020204030204" pitchFamily="34" charset="0"/>
                <a:cs typeface="Times New Roman" panose="02020603050405020304" pitchFamily="18" charset="0"/>
              </a:rPr>
              <a:t>Viser andelen af forældre, som har svaret ”I meget høj grad” eller ”I høj grad”. </a:t>
            </a:r>
            <a:endParaRPr lang="da-DK" sz="1867" dirty="0">
              <a:solidFill>
                <a:prstClr val="white"/>
              </a:solidFill>
              <a:latin typeface="Calibri Light" panose="020F0302020204030204"/>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58010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93B3F13F-A45A-4354-9E15-5AFCB719AE0A}"/>
              </a:ext>
            </a:extLst>
          </p:cNvPr>
          <p:cNvSpPr txBox="1">
            <a:spLocks noChangeArrowheads="1"/>
          </p:cNvSpPr>
          <p:nvPr/>
        </p:nvSpPr>
        <p:spPr bwMode="auto">
          <a:xfrm>
            <a:off x="2159000" y="889001"/>
            <a:ext cx="787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609585"/>
            <a:r>
              <a:rPr lang="en-US" altLang="da-DK" sz="2400" dirty="0" err="1">
                <a:solidFill>
                  <a:prstClr val="white"/>
                </a:solidFill>
                <a:latin typeface="Verdana" panose="020B0604030504040204" pitchFamily="34" charset="0"/>
              </a:rPr>
              <a:t>Hvornår</a:t>
            </a:r>
            <a:r>
              <a:rPr lang="en-US" altLang="da-DK" sz="2400" dirty="0">
                <a:solidFill>
                  <a:prstClr val="white"/>
                </a:solidFill>
                <a:latin typeface="Verdana" panose="020B0604030504040204" pitchFamily="34" charset="0"/>
              </a:rPr>
              <a:t> </a:t>
            </a:r>
            <a:r>
              <a:rPr lang="en-US" altLang="da-DK" sz="2400" dirty="0" err="1">
                <a:solidFill>
                  <a:prstClr val="white"/>
                </a:solidFill>
                <a:latin typeface="Verdana" panose="020B0604030504040204" pitchFamily="34" charset="0"/>
              </a:rPr>
              <a:t>har</a:t>
            </a:r>
            <a:r>
              <a:rPr lang="en-US" altLang="da-DK" sz="2400" dirty="0">
                <a:solidFill>
                  <a:prstClr val="white"/>
                </a:solidFill>
                <a:latin typeface="Verdana" panose="020B0604030504040204" pitchFamily="34" charset="0"/>
              </a:rPr>
              <a:t> du </a:t>
            </a:r>
            <a:r>
              <a:rPr lang="en-US" altLang="da-DK" sz="2400" dirty="0" err="1">
                <a:solidFill>
                  <a:prstClr val="white"/>
                </a:solidFill>
                <a:latin typeface="Verdana" panose="020B0604030504040204" pitchFamily="34" charset="0"/>
              </a:rPr>
              <a:t>senest</a:t>
            </a:r>
            <a:r>
              <a:rPr lang="en-US" altLang="da-DK" sz="2400" dirty="0">
                <a:solidFill>
                  <a:prstClr val="white"/>
                </a:solidFill>
                <a:latin typeface="Verdana" panose="020B0604030504040204" pitchFamily="34" charset="0"/>
              </a:rPr>
              <a:t> </a:t>
            </a:r>
            <a:r>
              <a:rPr lang="en-US" altLang="da-DK" sz="2400" dirty="0" err="1">
                <a:solidFill>
                  <a:prstClr val="white"/>
                </a:solidFill>
                <a:latin typeface="Verdana" panose="020B0604030504040204" pitchFamily="34" charset="0"/>
              </a:rPr>
              <a:t>talt</a:t>
            </a:r>
            <a:r>
              <a:rPr lang="en-US" altLang="da-DK" sz="2400" dirty="0">
                <a:solidFill>
                  <a:prstClr val="white"/>
                </a:solidFill>
                <a:latin typeface="Verdana" panose="020B0604030504040204" pitchFamily="34" charset="0"/>
              </a:rPr>
              <a:t> med </a:t>
            </a:r>
            <a:r>
              <a:rPr lang="en-US" altLang="da-DK" sz="2400" dirty="0" err="1">
                <a:solidFill>
                  <a:prstClr val="white"/>
                </a:solidFill>
                <a:latin typeface="Verdana" panose="020B0604030504040204" pitchFamily="34" charset="0"/>
              </a:rPr>
              <a:t>en</a:t>
            </a:r>
            <a:r>
              <a:rPr lang="en-US" altLang="da-DK" sz="2400" dirty="0">
                <a:solidFill>
                  <a:prstClr val="white"/>
                </a:solidFill>
                <a:latin typeface="Verdana" panose="020B0604030504040204" pitchFamily="34" charset="0"/>
              </a:rPr>
              <a:t> </a:t>
            </a:r>
            <a:r>
              <a:rPr lang="en-US" altLang="da-DK" sz="2400" dirty="0" err="1">
                <a:solidFill>
                  <a:prstClr val="white"/>
                </a:solidFill>
                <a:latin typeface="Verdana" panose="020B0604030504040204" pitchFamily="34" charset="0"/>
              </a:rPr>
              <a:t>voksen</a:t>
            </a:r>
            <a:r>
              <a:rPr lang="en-US" altLang="da-DK" sz="2400" dirty="0">
                <a:solidFill>
                  <a:prstClr val="white"/>
                </a:solidFill>
                <a:latin typeface="Verdana" panose="020B0604030504040204" pitchFamily="34" charset="0"/>
              </a:rPr>
              <a:t> i </a:t>
            </a:r>
            <a:r>
              <a:rPr lang="en-US" altLang="da-DK" sz="2400" dirty="0" err="1">
                <a:solidFill>
                  <a:prstClr val="white"/>
                </a:solidFill>
                <a:latin typeface="Verdana" panose="020B0604030504040204" pitchFamily="34" charset="0"/>
              </a:rPr>
              <a:t>klubben</a:t>
            </a:r>
            <a:r>
              <a:rPr lang="en-US" altLang="da-DK" sz="2400" dirty="0">
                <a:solidFill>
                  <a:prstClr val="white"/>
                </a:solidFill>
                <a:latin typeface="Verdana" panose="020B0604030504040204" pitchFamily="34" charset="0"/>
              </a:rPr>
              <a:t> om </a:t>
            </a:r>
            <a:r>
              <a:rPr lang="en-US" altLang="da-DK" sz="2400" dirty="0" err="1">
                <a:solidFill>
                  <a:prstClr val="white"/>
                </a:solidFill>
                <a:latin typeface="Verdana" panose="020B0604030504040204" pitchFamily="34" charset="0"/>
              </a:rPr>
              <a:t>noget</a:t>
            </a:r>
            <a:r>
              <a:rPr lang="en-US" altLang="da-DK" sz="2400" dirty="0">
                <a:solidFill>
                  <a:prstClr val="white"/>
                </a:solidFill>
                <a:latin typeface="Verdana" panose="020B0604030504040204" pitchFamily="34" charset="0"/>
              </a:rPr>
              <a:t>, der var </a:t>
            </a:r>
            <a:r>
              <a:rPr lang="en-US" altLang="da-DK" sz="2400" dirty="0" err="1">
                <a:solidFill>
                  <a:prstClr val="white"/>
                </a:solidFill>
                <a:latin typeface="Verdana" panose="020B0604030504040204" pitchFamily="34" charset="0"/>
              </a:rPr>
              <a:t>vigtigt</a:t>
            </a:r>
            <a:r>
              <a:rPr lang="en-US" altLang="da-DK" sz="2400" dirty="0">
                <a:solidFill>
                  <a:prstClr val="white"/>
                </a:solidFill>
                <a:latin typeface="Verdana" panose="020B0604030504040204" pitchFamily="34" charset="0"/>
              </a:rPr>
              <a:t> for dig</a:t>
            </a:r>
            <a:r>
              <a:rPr lang="en-US" altLang="da-DK" sz="1200" dirty="0">
                <a:solidFill>
                  <a:prstClr val="white"/>
                </a:solidFill>
                <a:latin typeface="Verdana" panose="020B0604030504040204" pitchFamily="34" charset="0"/>
              </a:rPr>
              <a:t>?</a:t>
            </a:r>
            <a:endParaRPr lang="en-US" altLang="da-DK" dirty="0">
              <a:solidFill>
                <a:prstClr val="white"/>
              </a:solidFill>
              <a:latin typeface="Calibri" panose="020F0502020204030204"/>
            </a:endParaRPr>
          </a:p>
        </p:txBody>
      </p:sp>
      <p:sp>
        <p:nvSpPr>
          <p:cNvPr id="90115" name="Text Box 3">
            <a:extLst>
              <a:ext uri="{FF2B5EF4-FFF2-40B4-BE49-F238E27FC236}">
                <a16:creationId xmlns:a16="http://schemas.microsoft.com/office/drawing/2014/main" id="{2F873BA9-0E07-42F8-BECF-DF0B012598A6}"/>
              </a:ext>
            </a:extLst>
          </p:cNvPr>
          <p:cNvSpPr txBox="1">
            <a:spLocks noChangeArrowheads="1"/>
          </p:cNvSpPr>
          <p:nvPr/>
        </p:nvSpPr>
        <p:spPr bwMode="auto">
          <a:xfrm>
            <a:off x="2159000" y="1066801"/>
            <a:ext cx="7874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609585"/>
            <a:r>
              <a:rPr lang="en-US" altLang="da-DK" sz="800">
                <a:solidFill>
                  <a:srgbClr val="666666"/>
                </a:solidFill>
                <a:latin typeface="Verdana" panose="020B0604030504040204" pitchFamily="34" charset="0"/>
              </a:rPr>
              <a:t>Krydset med: Køn</a:t>
            </a:r>
            <a:endParaRPr lang="en-US" altLang="da-DK">
              <a:solidFill>
                <a:prstClr val="white"/>
              </a:solidFill>
              <a:latin typeface="Calibri" panose="020F0502020204030204"/>
            </a:endParaRPr>
          </a:p>
        </p:txBody>
      </p:sp>
      <p:pic>
        <p:nvPicPr>
          <p:cNvPr id="90116" name="Picture 4">
            <a:extLst>
              <a:ext uri="{FF2B5EF4-FFF2-40B4-BE49-F238E27FC236}">
                <a16:creationId xmlns:a16="http://schemas.microsoft.com/office/drawing/2014/main" id="{5643AB6F-8B8D-4EFD-98EE-2ABE3D2E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805464"/>
            <a:ext cx="10096500" cy="447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63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70B9719F-CB23-4D08-97D7-B38A36C3169A}"/>
              </a:ext>
            </a:extLst>
          </p:cNvPr>
          <p:cNvSpPr txBox="1">
            <a:spLocks noChangeArrowheads="1"/>
          </p:cNvSpPr>
          <p:nvPr/>
        </p:nvSpPr>
        <p:spPr bwMode="auto">
          <a:xfrm>
            <a:off x="2159000" y="889001"/>
            <a:ext cx="787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609585"/>
            <a:r>
              <a:rPr lang="en-US" altLang="da-DK" sz="2400" dirty="0" err="1">
                <a:solidFill>
                  <a:prstClr val="white"/>
                </a:solidFill>
                <a:latin typeface="Verdana" panose="020B0604030504040204" pitchFamily="34" charset="0"/>
              </a:rPr>
              <a:t>Oplever</a:t>
            </a:r>
            <a:r>
              <a:rPr lang="en-US" altLang="da-DK" sz="2400" dirty="0">
                <a:solidFill>
                  <a:prstClr val="white"/>
                </a:solidFill>
                <a:latin typeface="Verdana" panose="020B0604030504040204" pitchFamily="34" charset="0"/>
              </a:rPr>
              <a:t> du, at der er </a:t>
            </a:r>
            <a:r>
              <a:rPr lang="en-US" altLang="da-DK" sz="2400" dirty="0" err="1">
                <a:solidFill>
                  <a:prstClr val="white"/>
                </a:solidFill>
                <a:latin typeface="Verdana" panose="020B0604030504040204" pitchFamily="34" charset="0"/>
              </a:rPr>
              <a:t>voksne</a:t>
            </a:r>
            <a:r>
              <a:rPr lang="en-US" altLang="da-DK" sz="2400" dirty="0">
                <a:solidFill>
                  <a:prstClr val="white"/>
                </a:solidFill>
                <a:latin typeface="Verdana" panose="020B0604030504040204" pitchFamily="34" charset="0"/>
              </a:rPr>
              <a:t> i </a:t>
            </a:r>
            <a:r>
              <a:rPr lang="en-US" altLang="da-DK" sz="2400" dirty="0" err="1">
                <a:solidFill>
                  <a:prstClr val="white"/>
                </a:solidFill>
                <a:latin typeface="Verdana" panose="020B0604030504040204" pitchFamily="34" charset="0"/>
              </a:rPr>
              <a:t>klubben</a:t>
            </a:r>
            <a:r>
              <a:rPr lang="en-US" altLang="da-DK" sz="2400" dirty="0">
                <a:solidFill>
                  <a:prstClr val="white"/>
                </a:solidFill>
                <a:latin typeface="Verdana" panose="020B0604030504040204" pitchFamily="34" charset="0"/>
              </a:rPr>
              <a:t>, du </a:t>
            </a:r>
            <a:r>
              <a:rPr lang="en-US" altLang="da-DK" sz="2400" dirty="0" err="1">
                <a:solidFill>
                  <a:prstClr val="white"/>
                </a:solidFill>
                <a:latin typeface="Verdana" panose="020B0604030504040204" pitchFamily="34" charset="0"/>
              </a:rPr>
              <a:t>kan</a:t>
            </a:r>
            <a:r>
              <a:rPr lang="en-US" altLang="da-DK" sz="2400" dirty="0">
                <a:solidFill>
                  <a:prstClr val="white"/>
                </a:solidFill>
                <a:latin typeface="Verdana" panose="020B0604030504040204" pitchFamily="34" charset="0"/>
              </a:rPr>
              <a:t> tale med, </a:t>
            </a:r>
            <a:r>
              <a:rPr lang="en-US" altLang="da-DK" sz="2400" dirty="0" err="1">
                <a:solidFill>
                  <a:prstClr val="white"/>
                </a:solidFill>
                <a:latin typeface="Verdana" panose="020B0604030504040204" pitchFamily="34" charset="0"/>
              </a:rPr>
              <a:t>hvis</a:t>
            </a:r>
            <a:r>
              <a:rPr lang="en-US" altLang="da-DK" sz="2400" dirty="0">
                <a:solidFill>
                  <a:prstClr val="white"/>
                </a:solidFill>
                <a:latin typeface="Verdana" panose="020B0604030504040204" pitchFamily="34" charset="0"/>
              </a:rPr>
              <a:t> du </a:t>
            </a:r>
            <a:r>
              <a:rPr lang="en-US" altLang="da-DK" sz="2400" dirty="0" err="1">
                <a:solidFill>
                  <a:prstClr val="white"/>
                </a:solidFill>
                <a:latin typeface="Verdana" panose="020B0604030504040204" pitchFamily="34" charset="0"/>
              </a:rPr>
              <a:t>oplever</a:t>
            </a:r>
            <a:r>
              <a:rPr lang="en-US" altLang="da-DK" sz="2400" dirty="0">
                <a:solidFill>
                  <a:prstClr val="white"/>
                </a:solidFill>
                <a:latin typeface="Verdana" panose="020B0604030504040204" pitchFamily="34" charset="0"/>
              </a:rPr>
              <a:t> ting, </a:t>
            </a:r>
            <a:r>
              <a:rPr lang="en-US" altLang="da-DK" sz="2400" dirty="0" err="1">
                <a:solidFill>
                  <a:prstClr val="white"/>
                </a:solidFill>
                <a:latin typeface="Verdana" panose="020B0604030504040204" pitchFamily="34" charset="0"/>
              </a:rPr>
              <a:t>som</a:t>
            </a:r>
            <a:r>
              <a:rPr lang="en-US" altLang="da-DK" sz="2400" dirty="0">
                <a:solidFill>
                  <a:prstClr val="white"/>
                </a:solidFill>
                <a:latin typeface="Verdana" panose="020B0604030504040204" pitchFamily="34" charset="0"/>
              </a:rPr>
              <a:t> du </a:t>
            </a:r>
            <a:r>
              <a:rPr lang="en-US" altLang="da-DK" sz="2400" dirty="0" err="1">
                <a:solidFill>
                  <a:prstClr val="white"/>
                </a:solidFill>
                <a:latin typeface="Verdana" panose="020B0604030504040204" pitchFamily="34" charset="0"/>
              </a:rPr>
              <a:t>har</a:t>
            </a:r>
            <a:r>
              <a:rPr lang="en-US" altLang="da-DK" sz="2400" dirty="0">
                <a:solidFill>
                  <a:prstClr val="white"/>
                </a:solidFill>
                <a:latin typeface="Verdana" panose="020B0604030504040204" pitchFamily="34" charset="0"/>
              </a:rPr>
              <a:t> </a:t>
            </a:r>
            <a:r>
              <a:rPr lang="en-US" altLang="da-DK" sz="2400" dirty="0" err="1">
                <a:solidFill>
                  <a:prstClr val="white"/>
                </a:solidFill>
                <a:latin typeface="Verdana" panose="020B0604030504040204" pitchFamily="34" charset="0"/>
              </a:rPr>
              <a:t>brug</a:t>
            </a:r>
            <a:r>
              <a:rPr lang="en-US" altLang="da-DK" sz="2400" dirty="0">
                <a:solidFill>
                  <a:prstClr val="white"/>
                </a:solidFill>
                <a:latin typeface="Verdana" panose="020B0604030504040204" pitchFamily="34" charset="0"/>
              </a:rPr>
              <a:t> for at </a:t>
            </a:r>
            <a:r>
              <a:rPr lang="en-US" altLang="da-DK" sz="2400" dirty="0" err="1">
                <a:solidFill>
                  <a:prstClr val="white"/>
                </a:solidFill>
                <a:latin typeface="Verdana" panose="020B0604030504040204" pitchFamily="34" charset="0"/>
              </a:rPr>
              <a:t>snakke</a:t>
            </a:r>
            <a:r>
              <a:rPr lang="en-US" altLang="da-DK" sz="2400" dirty="0">
                <a:solidFill>
                  <a:prstClr val="white"/>
                </a:solidFill>
                <a:latin typeface="Verdana" panose="020B0604030504040204" pitchFamily="34" charset="0"/>
              </a:rPr>
              <a:t> med </a:t>
            </a:r>
            <a:r>
              <a:rPr lang="en-US" altLang="da-DK" sz="2400" dirty="0" err="1">
                <a:solidFill>
                  <a:prstClr val="white"/>
                </a:solidFill>
                <a:latin typeface="Verdana" panose="020B0604030504040204" pitchFamily="34" charset="0"/>
              </a:rPr>
              <a:t>en</a:t>
            </a:r>
            <a:r>
              <a:rPr lang="en-US" altLang="da-DK" sz="2400" dirty="0">
                <a:solidFill>
                  <a:prstClr val="white"/>
                </a:solidFill>
                <a:latin typeface="Verdana" panose="020B0604030504040204" pitchFamily="34" charset="0"/>
              </a:rPr>
              <a:t> </a:t>
            </a:r>
            <a:r>
              <a:rPr lang="en-US" altLang="da-DK" sz="2400" dirty="0" err="1">
                <a:solidFill>
                  <a:prstClr val="white"/>
                </a:solidFill>
                <a:latin typeface="Verdana" panose="020B0604030504040204" pitchFamily="34" charset="0"/>
              </a:rPr>
              <a:t>voksen</a:t>
            </a:r>
            <a:r>
              <a:rPr lang="en-US" altLang="da-DK" sz="2400" dirty="0">
                <a:solidFill>
                  <a:prstClr val="white"/>
                </a:solidFill>
                <a:latin typeface="Verdana" panose="020B0604030504040204" pitchFamily="34" charset="0"/>
              </a:rPr>
              <a:t> om?</a:t>
            </a:r>
            <a:endParaRPr lang="en-US" altLang="da-DK" sz="2400" dirty="0">
              <a:solidFill>
                <a:prstClr val="white"/>
              </a:solidFill>
              <a:latin typeface="Calibri" panose="020F0502020204030204"/>
            </a:endParaRPr>
          </a:p>
        </p:txBody>
      </p:sp>
      <p:sp>
        <p:nvSpPr>
          <p:cNvPr id="37891" name="Text Box 3">
            <a:extLst>
              <a:ext uri="{FF2B5EF4-FFF2-40B4-BE49-F238E27FC236}">
                <a16:creationId xmlns:a16="http://schemas.microsoft.com/office/drawing/2014/main" id="{CB579702-30C6-4B35-A374-651780EEA3C3}"/>
              </a:ext>
            </a:extLst>
          </p:cNvPr>
          <p:cNvSpPr txBox="1">
            <a:spLocks noChangeArrowheads="1"/>
          </p:cNvSpPr>
          <p:nvPr/>
        </p:nvSpPr>
        <p:spPr bwMode="auto">
          <a:xfrm>
            <a:off x="2159000" y="1244601"/>
            <a:ext cx="7874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609585"/>
            <a:r>
              <a:rPr lang="en-US" altLang="da-DK" sz="800">
                <a:solidFill>
                  <a:srgbClr val="666666"/>
                </a:solidFill>
                <a:latin typeface="Verdana" panose="020B0604030504040204" pitchFamily="34" charset="0"/>
              </a:rPr>
              <a:t>Krydset med: Klassetrin</a:t>
            </a:r>
            <a:endParaRPr lang="en-US" altLang="da-DK">
              <a:solidFill>
                <a:prstClr val="white"/>
              </a:solidFill>
              <a:latin typeface="Calibri" panose="020F0502020204030204"/>
            </a:endParaRPr>
          </a:p>
        </p:txBody>
      </p:sp>
      <p:pic>
        <p:nvPicPr>
          <p:cNvPr id="37892" name="Picture 4">
            <a:extLst>
              <a:ext uri="{FF2B5EF4-FFF2-40B4-BE49-F238E27FC236}">
                <a16:creationId xmlns:a16="http://schemas.microsoft.com/office/drawing/2014/main" id="{8541D6AC-5EB1-457F-B716-E94F46908E56}"/>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47750" y="2120471"/>
            <a:ext cx="10096500" cy="426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44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AAA7C-9316-38B2-678A-89647E9D08D4}"/>
              </a:ext>
            </a:extLst>
          </p:cNvPr>
          <p:cNvSpPr>
            <a:spLocks noGrp="1"/>
          </p:cNvSpPr>
          <p:nvPr>
            <p:ph type="title"/>
          </p:nvPr>
        </p:nvSpPr>
        <p:spPr/>
        <p:txBody>
          <a:bodyPr>
            <a:noAutofit/>
          </a:bodyPr>
          <a:lstStyle/>
          <a:p>
            <a:pPr algn="ctr"/>
            <a:r>
              <a:rPr lang="da-DK" sz="3200" dirty="0"/>
              <a:t>Vi skal være ambitiøse på det analoge fællesskabs vegne - og mulighederne der ligger i at være ”legemestre” og ”kulturbærere”…..</a:t>
            </a:r>
          </a:p>
        </p:txBody>
      </p:sp>
      <p:sp>
        <p:nvSpPr>
          <p:cNvPr id="3" name="Pladsholder til indhold 2">
            <a:extLst>
              <a:ext uri="{FF2B5EF4-FFF2-40B4-BE49-F238E27FC236}">
                <a16:creationId xmlns:a16="http://schemas.microsoft.com/office/drawing/2014/main" id="{7A84C095-A070-7DCE-9BD0-46AA7D9CA02F}"/>
              </a:ext>
            </a:extLst>
          </p:cNvPr>
          <p:cNvSpPr>
            <a:spLocks noGrp="1"/>
          </p:cNvSpPr>
          <p:nvPr>
            <p:ph idx="1"/>
          </p:nvPr>
        </p:nvSpPr>
        <p:spPr/>
        <p:txBody>
          <a:bodyPr>
            <a:normAutofit fontScale="92500"/>
          </a:bodyPr>
          <a:lstStyle/>
          <a:p>
            <a:r>
              <a:rPr lang="da-DK" sz="3733" dirty="0"/>
              <a:t>Men det kræver at vi gentænker vores praksis:</a:t>
            </a:r>
          </a:p>
          <a:p>
            <a:r>
              <a:rPr lang="da-DK" sz="3733" dirty="0" err="1"/>
              <a:t>Relationsgrammatikken</a:t>
            </a:r>
            <a:r>
              <a:rPr lang="da-DK" sz="3733" dirty="0"/>
              <a:t> har ændret sig, så voksne må gerne være nysgerrige på noget vi ikke ved noget om…..</a:t>
            </a:r>
          </a:p>
          <a:p>
            <a:r>
              <a:rPr lang="da-DK" sz="3733" dirty="0"/>
              <a:t>Glem alt om ”Spørg hvis du har brug for hjælp”!!!!! Det er en generation der ikke er vant til at række hånden op!</a:t>
            </a:r>
          </a:p>
          <a:p>
            <a:r>
              <a:rPr lang="da-DK" sz="3733" dirty="0"/>
              <a:t>Indtænker progression ind i aktiviteterne – </a:t>
            </a:r>
            <a:r>
              <a:rPr lang="da-DK" sz="3733"/>
              <a:t>og samtalerne…..</a:t>
            </a:r>
            <a:endParaRPr lang="da-DK" sz="3733" dirty="0"/>
          </a:p>
        </p:txBody>
      </p:sp>
    </p:spTree>
    <p:extLst>
      <p:ext uri="{BB962C8B-B14F-4D97-AF65-F5344CB8AC3E}">
        <p14:creationId xmlns:p14="http://schemas.microsoft.com/office/powerpoint/2010/main" val="3079106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2" name="Titel 1">
            <a:extLst>
              <a:ext uri="{FF2B5EF4-FFF2-40B4-BE49-F238E27FC236}">
                <a16:creationId xmlns:a16="http://schemas.microsoft.com/office/drawing/2014/main" id="{1B8A9CCD-BE81-72AA-040B-D998654A4E46}"/>
              </a:ext>
            </a:extLst>
          </p:cNvPr>
          <p:cNvSpPr>
            <a:spLocks noGrp="1"/>
          </p:cNvSpPr>
          <p:nvPr>
            <p:ph type="title"/>
          </p:nvPr>
        </p:nvSpPr>
        <p:spPr>
          <a:xfrm>
            <a:off x="838200" y="365125"/>
            <a:ext cx="10515600" cy="1325564"/>
          </a:xfrm>
        </p:spPr>
        <p:txBody>
          <a:bodyPr>
            <a:normAutofit fontScale="90000"/>
          </a:bodyPr>
          <a:lstStyle/>
          <a:p>
            <a:pPr algn="ctr"/>
            <a:r>
              <a:rPr lang="da-DK" sz="5467" dirty="0"/>
              <a:t>Og så er det vigtigt at vi er ”afslappede”…..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2"/>
            <a:ext cx="10853928" cy="18288"/>
          </a:xfrm>
          <a:custGeom>
            <a:avLst/>
            <a:gdLst>
              <a:gd name="connsiteX0" fmla="*/ 0 w 10853928"/>
              <a:gd name="connsiteY0" fmla="*/ 0 h 18288"/>
              <a:gd name="connsiteX1" fmla="*/ 578876 w 10853928"/>
              <a:gd name="connsiteY1" fmla="*/ 0 h 18288"/>
              <a:gd name="connsiteX2" fmla="*/ 1591909 w 10853928"/>
              <a:gd name="connsiteY2" fmla="*/ 0 h 18288"/>
              <a:gd name="connsiteX3" fmla="*/ 2170785 w 10853928"/>
              <a:gd name="connsiteY3" fmla="*/ 0 h 18288"/>
              <a:gd name="connsiteX4" fmla="*/ 2966740 w 10853928"/>
              <a:gd name="connsiteY4" fmla="*/ 0 h 18288"/>
              <a:gd name="connsiteX5" fmla="*/ 4088313 w 10853928"/>
              <a:gd name="connsiteY5" fmla="*/ 0 h 18288"/>
              <a:gd name="connsiteX6" fmla="*/ 4992806 w 10853928"/>
              <a:gd name="connsiteY6" fmla="*/ 0 h 18288"/>
              <a:gd name="connsiteX7" fmla="*/ 6005840 w 10853928"/>
              <a:gd name="connsiteY7" fmla="*/ 0 h 18288"/>
              <a:gd name="connsiteX8" fmla="*/ 6801794 w 10853928"/>
              <a:gd name="connsiteY8" fmla="*/ 0 h 18288"/>
              <a:gd name="connsiteX9" fmla="*/ 7706289 w 10853928"/>
              <a:gd name="connsiteY9" fmla="*/ 0 h 18288"/>
              <a:gd name="connsiteX10" fmla="*/ 8827861 w 10853928"/>
              <a:gd name="connsiteY10" fmla="*/ 0 h 18288"/>
              <a:gd name="connsiteX11" fmla="*/ 9515277 w 10853928"/>
              <a:gd name="connsiteY11" fmla="*/ 0 h 18288"/>
              <a:gd name="connsiteX12" fmla="*/ 10853928 w 10853928"/>
              <a:gd name="connsiteY12" fmla="*/ 0 h 18288"/>
              <a:gd name="connsiteX13" fmla="*/ 10853928 w 10853928"/>
              <a:gd name="connsiteY13" fmla="*/ 18288 h 18288"/>
              <a:gd name="connsiteX14" fmla="*/ 10057973 w 10853928"/>
              <a:gd name="connsiteY14" fmla="*/ 18288 h 18288"/>
              <a:gd name="connsiteX15" fmla="*/ 9479097 w 10853928"/>
              <a:gd name="connsiteY15" fmla="*/ 18288 h 18288"/>
              <a:gd name="connsiteX16" fmla="*/ 8574602 w 10853928"/>
              <a:gd name="connsiteY16" fmla="*/ 18288 h 18288"/>
              <a:gd name="connsiteX17" fmla="*/ 7887188 w 10853928"/>
              <a:gd name="connsiteY17" fmla="*/ 18288 h 18288"/>
              <a:gd name="connsiteX18" fmla="*/ 6982693 w 10853928"/>
              <a:gd name="connsiteY18" fmla="*/ 18288 h 18288"/>
              <a:gd name="connsiteX19" fmla="*/ 6078200 w 10853928"/>
              <a:gd name="connsiteY19" fmla="*/ 18288 h 18288"/>
              <a:gd name="connsiteX20" fmla="*/ 5173705 w 10853928"/>
              <a:gd name="connsiteY20" fmla="*/ 18288 h 18288"/>
              <a:gd name="connsiteX21" fmla="*/ 4269212 w 10853928"/>
              <a:gd name="connsiteY21" fmla="*/ 18288 h 18288"/>
              <a:gd name="connsiteX22" fmla="*/ 3473257 w 10853928"/>
              <a:gd name="connsiteY22" fmla="*/ 18288 h 18288"/>
              <a:gd name="connsiteX23" fmla="*/ 2460224 w 10853928"/>
              <a:gd name="connsiteY23" fmla="*/ 18288 h 18288"/>
              <a:gd name="connsiteX24" fmla="*/ 1555729 w 10853928"/>
              <a:gd name="connsiteY24" fmla="*/ 18288 h 18288"/>
              <a:gd name="connsiteX25" fmla="*/ 0 w 10853928"/>
              <a:gd name="connsiteY25" fmla="*/ 18288 h 18288"/>
              <a:gd name="connsiteX26" fmla="*/ 0 w 10853928"/>
              <a:gd name="connsiteY26" fmla="*/ 0 h 18288"/>
              <a:gd name="connsiteX0" fmla="*/ 0 w 10853928"/>
              <a:gd name="connsiteY0" fmla="*/ 0 h 18288"/>
              <a:gd name="connsiteX1" fmla="*/ 795954 w 10853928"/>
              <a:gd name="connsiteY1" fmla="*/ 0 h 18288"/>
              <a:gd name="connsiteX2" fmla="*/ 1374830 w 10853928"/>
              <a:gd name="connsiteY2" fmla="*/ 0 h 18288"/>
              <a:gd name="connsiteX3" fmla="*/ 2496404 w 10853928"/>
              <a:gd name="connsiteY3" fmla="*/ 0 h 18288"/>
              <a:gd name="connsiteX4" fmla="*/ 3292358 w 10853928"/>
              <a:gd name="connsiteY4" fmla="*/ 0 h 18288"/>
              <a:gd name="connsiteX5" fmla="*/ 4088313 w 10853928"/>
              <a:gd name="connsiteY5" fmla="*/ 0 h 18288"/>
              <a:gd name="connsiteX6" fmla="*/ 5209885 w 10853928"/>
              <a:gd name="connsiteY6" fmla="*/ 0 h 18288"/>
              <a:gd name="connsiteX7" fmla="*/ 5897301 w 10853928"/>
              <a:gd name="connsiteY7" fmla="*/ 0 h 18288"/>
              <a:gd name="connsiteX8" fmla="*/ 7018873 w 10853928"/>
              <a:gd name="connsiteY8" fmla="*/ 0 h 18288"/>
              <a:gd name="connsiteX9" fmla="*/ 8140446 w 10853928"/>
              <a:gd name="connsiteY9" fmla="*/ 0 h 18288"/>
              <a:gd name="connsiteX10" fmla="*/ 9044940 w 10853928"/>
              <a:gd name="connsiteY10" fmla="*/ 0 h 18288"/>
              <a:gd name="connsiteX11" fmla="*/ 10853928 w 10853928"/>
              <a:gd name="connsiteY11" fmla="*/ 0 h 18288"/>
              <a:gd name="connsiteX12" fmla="*/ 10853928 w 10853928"/>
              <a:gd name="connsiteY12" fmla="*/ 18288 h 18288"/>
              <a:gd name="connsiteX13" fmla="*/ 10275052 w 10853928"/>
              <a:gd name="connsiteY13" fmla="*/ 18288 h 18288"/>
              <a:gd name="connsiteX14" fmla="*/ 9153478 w 10853928"/>
              <a:gd name="connsiteY14" fmla="*/ 18288 h 18288"/>
              <a:gd name="connsiteX15" fmla="*/ 8466064 w 10853928"/>
              <a:gd name="connsiteY15" fmla="*/ 18288 h 18288"/>
              <a:gd name="connsiteX16" fmla="*/ 7561569 w 10853928"/>
              <a:gd name="connsiteY16" fmla="*/ 18288 h 18288"/>
              <a:gd name="connsiteX17" fmla="*/ 6439997 w 10853928"/>
              <a:gd name="connsiteY17" fmla="*/ 18288 h 18288"/>
              <a:gd name="connsiteX18" fmla="*/ 5535502 w 10853928"/>
              <a:gd name="connsiteY18" fmla="*/ 18288 h 18288"/>
              <a:gd name="connsiteX19" fmla="*/ 4956626 w 10853928"/>
              <a:gd name="connsiteY19" fmla="*/ 18288 h 18288"/>
              <a:gd name="connsiteX20" fmla="*/ 4269212 w 10853928"/>
              <a:gd name="connsiteY20" fmla="*/ 18288 h 18288"/>
              <a:gd name="connsiteX21" fmla="*/ 3147638 w 10853928"/>
              <a:gd name="connsiteY21" fmla="*/ 18288 h 18288"/>
              <a:gd name="connsiteX22" fmla="*/ 2243145 w 10853928"/>
              <a:gd name="connsiteY22" fmla="*/ 18288 h 18288"/>
              <a:gd name="connsiteX23" fmla="*/ 1555729 w 10853928"/>
              <a:gd name="connsiteY23" fmla="*/ 18288 h 18288"/>
              <a:gd name="connsiteX24" fmla="*/ 0 w 10853928"/>
              <a:gd name="connsiteY24" fmla="*/ 18288 h 18288"/>
              <a:gd name="connsiteX25" fmla="*/ 0 w 10853928"/>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53928" h="18288" fill="none" extrusionOk="0">
                <a:moveTo>
                  <a:pt x="0" y="0"/>
                </a:moveTo>
                <a:cubicBezTo>
                  <a:pt x="91120" y="-1449"/>
                  <a:pt x="399046" y="-21558"/>
                  <a:pt x="578876" y="0"/>
                </a:cubicBezTo>
                <a:cubicBezTo>
                  <a:pt x="703029" y="46358"/>
                  <a:pt x="1285087" y="54142"/>
                  <a:pt x="1591909" y="0"/>
                </a:cubicBezTo>
                <a:cubicBezTo>
                  <a:pt x="1930206" y="18013"/>
                  <a:pt x="1961461" y="12515"/>
                  <a:pt x="2170785" y="0"/>
                </a:cubicBezTo>
                <a:cubicBezTo>
                  <a:pt x="2404653" y="71"/>
                  <a:pt x="2613972" y="-31526"/>
                  <a:pt x="2966740" y="0"/>
                </a:cubicBezTo>
                <a:cubicBezTo>
                  <a:pt x="3328927" y="23478"/>
                  <a:pt x="3611470" y="12692"/>
                  <a:pt x="4088313" y="0"/>
                </a:cubicBezTo>
                <a:cubicBezTo>
                  <a:pt x="4583809" y="5999"/>
                  <a:pt x="4542506" y="37410"/>
                  <a:pt x="4992806" y="0"/>
                </a:cubicBezTo>
                <a:cubicBezTo>
                  <a:pt x="5471012" y="-7442"/>
                  <a:pt x="5653544" y="-60417"/>
                  <a:pt x="6005840" y="0"/>
                </a:cubicBezTo>
                <a:cubicBezTo>
                  <a:pt x="6315963" y="24763"/>
                  <a:pt x="6491966" y="-1208"/>
                  <a:pt x="6801794" y="0"/>
                </a:cubicBezTo>
                <a:cubicBezTo>
                  <a:pt x="7129608" y="-3212"/>
                  <a:pt x="7272430" y="26652"/>
                  <a:pt x="7706289" y="0"/>
                </a:cubicBezTo>
                <a:cubicBezTo>
                  <a:pt x="8090310" y="-9685"/>
                  <a:pt x="8361050" y="-41545"/>
                  <a:pt x="8827861" y="0"/>
                </a:cubicBezTo>
                <a:cubicBezTo>
                  <a:pt x="9290642" y="44486"/>
                  <a:pt x="9322286" y="29080"/>
                  <a:pt x="9515277" y="0"/>
                </a:cubicBezTo>
                <a:cubicBezTo>
                  <a:pt x="9735491" y="-3768"/>
                  <a:pt x="10354797" y="-26814"/>
                  <a:pt x="10853928" y="0"/>
                </a:cubicBezTo>
                <a:cubicBezTo>
                  <a:pt x="10852921" y="4128"/>
                  <a:pt x="10853941" y="12483"/>
                  <a:pt x="10853928" y="18288"/>
                </a:cubicBezTo>
                <a:cubicBezTo>
                  <a:pt x="10543560" y="-28233"/>
                  <a:pt x="10247239" y="13772"/>
                  <a:pt x="10057973" y="18288"/>
                </a:cubicBezTo>
                <a:cubicBezTo>
                  <a:pt x="9863998" y="6862"/>
                  <a:pt x="9627928" y="-10225"/>
                  <a:pt x="9479097" y="18288"/>
                </a:cubicBezTo>
                <a:cubicBezTo>
                  <a:pt x="9371779" y="9678"/>
                  <a:pt x="8808673" y="47693"/>
                  <a:pt x="8574602" y="18288"/>
                </a:cubicBezTo>
                <a:cubicBezTo>
                  <a:pt x="8387209" y="-38683"/>
                  <a:pt x="8192927" y="10608"/>
                  <a:pt x="7887188" y="18288"/>
                </a:cubicBezTo>
                <a:cubicBezTo>
                  <a:pt x="7575675" y="64113"/>
                  <a:pt x="7234248" y="14538"/>
                  <a:pt x="6982693" y="18288"/>
                </a:cubicBezTo>
                <a:cubicBezTo>
                  <a:pt x="6690876" y="-22375"/>
                  <a:pt x="6316142" y="51776"/>
                  <a:pt x="6078200" y="18288"/>
                </a:cubicBezTo>
                <a:cubicBezTo>
                  <a:pt x="5776834" y="6045"/>
                  <a:pt x="5527272" y="-29721"/>
                  <a:pt x="5173705" y="18288"/>
                </a:cubicBezTo>
                <a:cubicBezTo>
                  <a:pt x="4812900" y="28299"/>
                  <a:pt x="4630309" y="-1597"/>
                  <a:pt x="4269212" y="18288"/>
                </a:cubicBezTo>
                <a:cubicBezTo>
                  <a:pt x="3895637" y="50203"/>
                  <a:pt x="3664928" y="-8187"/>
                  <a:pt x="3473257" y="18288"/>
                </a:cubicBezTo>
                <a:cubicBezTo>
                  <a:pt x="3262061" y="42766"/>
                  <a:pt x="2643279" y="42616"/>
                  <a:pt x="2460224" y="18288"/>
                </a:cubicBezTo>
                <a:cubicBezTo>
                  <a:pt x="2207326" y="-40643"/>
                  <a:pt x="1837010" y="-1389"/>
                  <a:pt x="1555729" y="18288"/>
                </a:cubicBezTo>
                <a:cubicBezTo>
                  <a:pt x="1249398" y="34153"/>
                  <a:pt x="440131" y="48176"/>
                  <a:pt x="0" y="18288"/>
                </a:cubicBezTo>
                <a:cubicBezTo>
                  <a:pt x="-473" y="12867"/>
                  <a:pt x="664" y="4087"/>
                  <a:pt x="0" y="0"/>
                </a:cubicBezTo>
                <a:close/>
              </a:path>
              <a:path w="10853928" h="18288" stroke="0" extrusionOk="0">
                <a:moveTo>
                  <a:pt x="0" y="0"/>
                </a:moveTo>
                <a:cubicBezTo>
                  <a:pt x="123306" y="-44270"/>
                  <a:pt x="505580" y="-5785"/>
                  <a:pt x="795954" y="0"/>
                </a:cubicBezTo>
                <a:cubicBezTo>
                  <a:pt x="1086833" y="-26373"/>
                  <a:pt x="1115323" y="9680"/>
                  <a:pt x="1374830" y="0"/>
                </a:cubicBezTo>
                <a:cubicBezTo>
                  <a:pt x="1661327" y="-31063"/>
                  <a:pt x="2212585" y="-28648"/>
                  <a:pt x="2496404" y="0"/>
                </a:cubicBezTo>
                <a:cubicBezTo>
                  <a:pt x="2820479" y="36066"/>
                  <a:pt x="3022945" y="-40888"/>
                  <a:pt x="3292358" y="0"/>
                </a:cubicBezTo>
                <a:cubicBezTo>
                  <a:pt x="3589494" y="35574"/>
                  <a:pt x="3718889" y="674"/>
                  <a:pt x="4088313" y="0"/>
                </a:cubicBezTo>
                <a:cubicBezTo>
                  <a:pt x="4404558" y="-16059"/>
                  <a:pt x="4958538" y="110079"/>
                  <a:pt x="5209885" y="0"/>
                </a:cubicBezTo>
                <a:cubicBezTo>
                  <a:pt x="5500428" y="-43285"/>
                  <a:pt x="5578231" y="-13061"/>
                  <a:pt x="5897301" y="0"/>
                </a:cubicBezTo>
                <a:cubicBezTo>
                  <a:pt x="6233578" y="-11139"/>
                  <a:pt x="6766778" y="-7052"/>
                  <a:pt x="7018873" y="0"/>
                </a:cubicBezTo>
                <a:cubicBezTo>
                  <a:pt x="7363727" y="-234"/>
                  <a:pt x="7629151" y="9629"/>
                  <a:pt x="8140446" y="0"/>
                </a:cubicBezTo>
                <a:cubicBezTo>
                  <a:pt x="8690932" y="-15045"/>
                  <a:pt x="8608138" y="3185"/>
                  <a:pt x="9044940" y="0"/>
                </a:cubicBezTo>
                <a:cubicBezTo>
                  <a:pt x="9420482" y="-16476"/>
                  <a:pt x="10106372" y="8257"/>
                  <a:pt x="10853928" y="0"/>
                </a:cubicBezTo>
                <a:cubicBezTo>
                  <a:pt x="10853022" y="7273"/>
                  <a:pt x="10853377" y="12402"/>
                  <a:pt x="10853928" y="18288"/>
                </a:cubicBezTo>
                <a:cubicBezTo>
                  <a:pt x="10617025" y="7618"/>
                  <a:pt x="10512797" y="7399"/>
                  <a:pt x="10275052" y="18288"/>
                </a:cubicBezTo>
                <a:cubicBezTo>
                  <a:pt x="10102639" y="-18431"/>
                  <a:pt x="9567824" y="-38749"/>
                  <a:pt x="9153478" y="18288"/>
                </a:cubicBezTo>
                <a:cubicBezTo>
                  <a:pt x="8771931" y="23385"/>
                  <a:pt x="8700748" y="43131"/>
                  <a:pt x="8466064" y="18288"/>
                </a:cubicBezTo>
                <a:cubicBezTo>
                  <a:pt x="8277093" y="7410"/>
                  <a:pt x="7942272" y="-46092"/>
                  <a:pt x="7561569" y="18288"/>
                </a:cubicBezTo>
                <a:cubicBezTo>
                  <a:pt x="7181523" y="28936"/>
                  <a:pt x="6966083" y="89696"/>
                  <a:pt x="6439997" y="18288"/>
                </a:cubicBezTo>
                <a:cubicBezTo>
                  <a:pt x="5889512" y="-43749"/>
                  <a:pt x="5791946" y="37991"/>
                  <a:pt x="5535502" y="18288"/>
                </a:cubicBezTo>
                <a:cubicBezTo>
                  <a:pt x="5261818" y="-24141"/>
                  <a:pt x="5177991" y="43194"/>
                  <a:pt x="4956626" y="18288"/>
                </a:cubicBezTo>
                <a:cubicBezTo>
                  <a:pt x="4738777" y="3724"/>
                  <a:pt x="4607306" y="35640"/>
                  <a:pt x="4269212" y="18288"/>
                </a:cubicBezTo>
                <a:cubicBezTo>
                  <a:pt x="3966813" y="13367"/>
                  <a:pt x="3414061" y="16692"/>
                  <a:pt x="3147638" y="18288"/>
                </a:cubicBezTo>
                <a:cubicBezTo>
                  <a:pt x="2888508" y="81583"/>
                  <a:pt x="2554650" y="20801"/>
                  <a:pt x="2243145" y="18288"/>
                </a:cubicBezTo>
                <a:cubicBezTo>
                  <a:pt x="1910742" y="-7793"/>
                  <a:pt x="1760375" y="-16780"/>
                  <a:pt x="1555729" y="18288"/>
                </a:cubicBezTo>
                <a:cubicBezTo>
                  <a:pt x="1334771" y="52696"/>
                  <a:pt x="399768" y="44039"/>
                  <a:pt x="0" y="18288"/>
                </a:cubicBezTo>
                <a:cubicBezTo>
                  <a:pt x="472" y="10345"/>
                  <a:pt x="441" y="6577"/>
                  <a:pt x="0" y="0"/>
                </a:cubicBezTo>
                <a:close/>
              </a:path>
              <a:path w="10853928" h="18288" fill="none" stroke="0" extrusionOk="0">
                <a:moveTo>
                  <a:pt x="0" y="0"/>
                </a:moveTo>
                <a:cubicBezTo>
                  <a:pt x="106935" y="32"/>
                  <a:pt x="349855" y="6139"/>
                  <a:pt x="578876" y="0"/>
                </a:cubicBezTo>
                <a:cubicBezTo>
                  <a:pt x="821450" y="16632"/>
                  <a:pt x="1224887" y="-17853"/>
                  <a:pt x="1591909" y="0"/>
                </a:cubicBezTo>
                <a:cubicBezTo>
                  <a:pt x="1923201" y="21343"/>
                  <a:pt x="1961840" y="12878"/>
                  <a:pt x="2170785" y="0"/>
                </a:cubicBezTo>
                <a:cubicBezTo>
                  <a:pt x="2344844" y="-25905"/>
                  <a:pt x="2663271" y="-776"/>
                  <a:pt x="2966740" y="0"/>
                </a:cubicBezTo>
                <a:cubicBezTo>
                  <a:pt x="3360073" y="28215"/>
                  <a:pt x="3629434" y="-56959"/>
                  <a:pt x="4088313" y="0"/>
                </a:cubicBezTo>
                <a:cubicBezTo>
                  <a:pt x="4570021" y="-2620"/>
                  <a:pt x="4535665" y="38353"/>
                  <a:pt x="4992806" y="0"/>
                </a:cubicBezTo>
                <a:cubicBezTo>
                  <a:pt x="5439926" y="-79256"/>
                  <a:pt x="5659865" y="21524"/>
                  <a:pt x="6005840" y="0"/>
                </a:cubicBezTo>
                <a:cubicBezTo>
                  <a:pt x="6348513" y="29165"/>
                  <a:pt x="6500878" y="1118"/>
                  <a:pt x="6801794" y="0"/>
                </a:cubicBezTo>
                <a:cubicBezTo>
                  <a:pt x="7103720" y="647"/>
                  <a:pt x="7300108" y="51953"/>
                  <a:pt x="7706289" y="0"/>
                </a:cubicBezTo>
                <a:cubicBezTo>
                  <a:pt x="8150195" y="-12516"/>
                  <a:pt x="8364863" y="-4590"/>
                  <a:pt x="8827861" y="0"/>
                </a:cubicBezTo>
                <a:cubicBezTo>
                  <a:pt x="9297064" y="52566"/>
                  <a:pt x="9320554" y="35099"/>
                  <a:pt x="9515277" y="0"/>
                </a:cubicBezTo>
                <a:cubicBezTo>
                  <a:pt x="9779615" y="-92277"/>
                  <a:pt x="10359071" y="-135100"/>
                  <a:pt x="10853928" y="0"/>
                </a:cubicBezTo>
                <a:cubicBezTo>
                  <a:pt x="10853051" y="3877"/>
                  <a:pt x="10853361" y="12338"/>
                  <a:pt x="10853928" y="18288"/>
                </a:cubicBezTo>
                <a:cubicBezTo>
                  <a:pt x="10500305" y="-13097"/>
                  <a:pt x="10239719" y="26745"/>
                  <a:pt x="10057973" y="18288"/>
                </a:cubicBezTo>
                <a:cubicBezTo>
                  <a:pt x="9875311" y="-6631"/>
                  <a:pt x="9614647" y="3161"/>
                  <a:pt x="9479097" y="18288"/>
                </a:cubicBezTo>
                <a:cubicBezTo>
                  <a:pt x="9331887" y="45239"/>
                  <a:pt x="8771905" y="53499"/>
                  <a:pt x="8574602" y="18288"/>
                </a:cubicBezTo>
                <a:cubicBezTo>
                  <a:pt x="8380157" y="3345"/>
                  <a:pt x="8212286" y="23818"/>
                  <a:pt x="7887188" y="18288"/>
                </a:cubicBezTo>
                <a:cubicBezTo>
                  <a:pt x="7571806" y="24347"/>
                  <a:pt x="7223167" y="65784"/>
                  <a:pt x="6982693" y="18288"/>
                </a:cubicBezTo>
                <a:cubicBezTo>
                  <a:pt x="6688730" y="-21021"/>
                  <a:pt x="6321452" y="52468"/>
                  <a:pt x="6078200" y="18288"/>
                </a:cubicBezTo>
                <a:cubicBezTo>
                  <a:pt x="5835390" y="-64019"/>
                  <a:pt x="5474642" y="7637"/>
                  <a:pt x="5173705" y="18288"/>
                </a:cubicBezTo>
                <a:cubicBezTo>
                  <a:pt x="4854042" y="55800"/>
                  <a:pt x="4616514" y="22681"/>
                  <a:pt x="4269212" y="18288"/>
                </a:cubicBezTo>
                <a:cubicBezTo>
                  <a:pt x="3900990" y="71304"/>
                  <a:pt x="3623110" y="-29851"/>
                  <a:pt x="3473257" y="18288"/>
                </a:cubicBezTo>
                <a:cubicBezTo>
                  <a:pt x="3317762" y="50007"/>
                  <a:pt x="2671606" y="12430"/>
                  <a:pt x="2460224" y="18288"/>
                </a:cubicBezTo>
                <a:cubicBezTo>
                  <a:pt x="2260656" y="14707"/>
                  <a:pt x="1819630" y="47037"/>
                  <a:pt x="1555729" y="18288"/>
                </a:cubicBezTo>
                <a:cubicBezTo>
                  <a:pt x="1260966" y="45770"/>
                  <a:pt x="446802" y="-26774"/>
                  <a:pt x="0" y="18288"/>
                </a:cubicBezTo>
                <a:cubicBezTo>
                  <a:pt x="578" y="12250"/>
                  <a:pt x="1001" y="332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9F82AB97-F1AB-228F-F55C-25FF45024F56}"/>
              </a:ext>
            </a:extLst>
          </p:cNvPr>
          <p:cNvSpPr>
            <a:spLocks noGrp="1"/>
          </p:cNvSpPr>
          <p:nvPr>
            <p:ph idx="1"/>
          </p:nvPr>
        </p:nvSpPr>
        <p:spPr>
          <a:xfrm>
            <a:off x="838200" y="1929384"/>
            <a:ext cx="10515600" cy="4251960"/>
          </a:xfrm>
        </p:spPr>
        <p:txBody>
          <a:bodyPr>
            <a:normAutofit/>
          </a:bodyPr>
          <a:lstStyle/>
          <a:p>
            <a:r>
              <a:rPr lang="da-DK" sz="3200" dirty="0"/>
              <a:t>Intentionelle og systematiske i vores arbejde med at facilitere processer, hvor vi sammen med unge </a:t>
            </a:r>
            <a:r>
              <a:rPr lang="da-DK" sz="3200" b="1" u="sng" dirty="0"/>
              <a:t>formår at italesætte potentialerne i de kropslige erfaringer, som klubarenaens muligheder for selvudfoldelse- og forglemmelse, giver medlemmerne……således at klubben opleves som et rum for refleksion</a:t>
            </a:r>
            <a:r>
              <a:rPr lang="da-DK" sz="3200" dirty="0"/>
              <a:t>, hvor de bliver klogere på sig selv, andre og verden……og måske agerer marginalt mere kompetent/modigt/reflekteret </a:t>
            </a:r>
            <a:r>
              <a:rPr lang="da-DK" sz="3200" dirty="0" err="1"/>
              <a:t>osv</a:t>
            </a:r>
            <a:r>
              <a:rPr lang="da-DK" sz="3200" dirty="0"/>
              <a:t>…..når de i morgen skal…..</a:t>
            </a:r>
          </a:p>
          <a:p>
            <a:endParaRPr lang="da-DK" sz="2267" dirty="0"/>
          </a:p>
        </p:txBody>
      </p:sp>
    </p:spTree>
    <p:extLst>
      <p:ext uri="{BB962C8B-B14F-4D97-AF65-F5344CB8AC3E}">
        <p14:creationId xmlns:p14="http://schemas.microsoft.com/office/powerpoint/2010/main" val="7765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697C4BCC-C128-4AFA-BE1F-74D370490EDB}"/>
              </a:ext>
            </a:extLst>
          </p:cNvPr>
          <p:cNvSpPr txBox="1">
            <a:spLocks/>
          </p:cNvSpPr>
          <p:nvPr/>
        </p:nvSpPr>
        <p:spPr>
          <a:xfrm>
            <a:off x="2920517" y="6142382"/>
            <a:ext cx="8915399" cy="6160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da-DK"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2" name="Tekstfelt 1">
            <a:extLst>
              <a:ext uri="{FF2B5EF4-FFF2-40B4-BE49-F238E27FC236}">
                <a16:creationId xmlns:a16="http://schemas.microsoft.com/office/drawing/2014/main" id="{F36CB43E-5C75-45F6-922C-9ED7AB98386D}"/>
              </a:ext>
            </a:extLst>
          </p:cNvPr>
          <p:cNvSpPr txBox="1"/>
          <p:nvPr/>
        </p:nvSpPr>
        <p:spPr>
          <a:xfrm>
            <a:off x="1959429" y="771896"/>
            <a:ext cx="36719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5" name="Tekstfelt 4">
            <a:extLst>
              <a:ext uri="{FF2B5EF4-FFF2-40B4-BE49-F238E27FC236}">
                <a16:creationId xmlns:a16="http://schemas.microsoft.com/office/drawing/2014/main" id="{2A2E1D7A-5F71-46BC-B15A-F9A0546FE297}"/>
              </a:ext>
            </a:extLst>
          </p:cNvPr>
          <p:cNvSpPr txBox="1"/>
          <p:nvPr/>
        </p:nvSpPr>
        <p:spPr>
          <a:xfrm>
            <a:off x="3018451" y="1081720"/>
            <a:ext cx="4017625" cy="4616648"/>
          </a:xfrm>
          <a:prstGeom prst="rect">
            <a:avLst/>
          </a:prstGeom>
          <a:noFill/>
          <a:ln w="127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Undervisning</a:t>
            </a:r>
            <a:b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Grundlag: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Curriculum/pensumstyret – trives undervejs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unges position: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 i en klasse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voksne bestemmer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Relationer skabes i og med opgaven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løses.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Tager alskens didaktiske metoder til at nå mål.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Faglig personlig autoritet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kstfelt 6">
            <a:extLst>
              <a:ext uri="{FF2B5EF4-FFF2-40B4-BE49-F238E27FC236}">
                <a16:creationId xmlns:a16="http://schemas.microsoft.com/office/drawing/2014/main" id="{85B76DE5-390F-4314-8D6F-21808997D344}"/>
              </a:ext>
            </a:extLst>
          </p:cNvPr>
          <p:cNvSpPr txBox="1"/>
          <p:nvPr/>
        </p:nvSpPr>
        <p:spPr>
          <a:xfrm>
            <a:off x="7704026" y="1092398"/>
            <a:ext cx="4017625" cy="5170646"/>
          </a:xfrm>
          <a:prstGeom prst="rect">
            <a:avLst/>
          </a:prstGeom>
          <a:noFill/>
          <a:ln w="127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Fritidsaktivitet</a:t>
            </a:r>
            <a:b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Grundlag: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Selvbestemmelse (Indenfor mulighedsrummer og de voksne)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unges position: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Valg af kammerater – venner og aktiviteter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Valg af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Relationer skabes i aktivitet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”Flow” –omsætter af de unges optagetheder, ideer og engagement.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Introducerer – inspirerer – igangsætter – deltager.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Relativ jævnbyrdighed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ekstfelt 8">
            <a:extLst>
              <a:ext uri="{FF2B5EF4-FFF2-40B4-BE49-F238E27FC236}">
                <a16:creationId xmlns:a16="http://schemas.microsoft.com/office/drawing/2014/main" id="{DE99A806-2850-4080-B303-A2617F4F5AF0}"/>
              </a:ext>
            </a:extLst>
          </p:cNvPr>
          <p:cNvSpPr txBox="1"/>
          <p:nvPr/>
        </p:nvSpPr>
        <p:spPr>
          <a:xfrm>
            <a:off x="2920516" y="327882"/>
            <a:ext cx="8915399" cy="80021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Distinktionen:  undervisning - fritid</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15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1000"/>
                                        <p:tgtEl>
                                          <p:spTgt spid="5">
                                            <p:txEl>
                                              <p:pRg st="3" end="3"/>
                                            </p:txEl>
                                          </p:spTgt>
                                        </p:tgtEl>
                                      </p:cBhvr>
                                    </p:animEffect>
                                    <p:anim calcmode="lin" valueType="num">
                                      <p:cBhvr>
                                        <p:cTn id="4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anim calcmode="lin" valueType="num">
                                      <p:cBhvr>
                                        <p:cTn id="5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Effect transition="in" filter="fade">
                                      <p:cBhvr>
                                        <p:cTn id="55" dur="1000"/>
                                        <p:tgtEl>
                                          <p:spTgt spid="5">
                                            <p:txEl>
                                              <p:pRg st="5" end="5"/>
                                            </p:txEl>
                                          </p:spTgt>
                                        </p:tgtEl>
                                      </p:cBhvr>
                                    </p:animEffect>
                                    <p:anim calcmode="lin" valueType="num">
                                      <p:cBhvr>
                                        <p:cTn id="5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Effect transition="in" filter="fade">
                                      <p:cBhvr>
                                        <p:cTn id="65" dur="1000"/>
                                        <p:tgtEl>
                                          <p:spTgt spid="5">
                                            <p:txEl>
                                              <p:pRg st="7" end="7"/>
                                            </p:txEl>
                                          </p:spTgt>
                                        </p:tgtEl>
                                      </p:cBhvr>
                                    </p:animEffect>
                                    <p:anim calcmode="lin" valueType="num">
                                      <p:cBhvr>
                                        <p:cTn id="6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fade">
                                      <p:cBhvr>
                                        <p:cTn id="72" dur="1000"/>
                                        <p:tgtEl>
                                          <p:spTgt spid="7">
                                            <p:txEl>
                                              <p:pRg st="3" end="3"/>
                                            </p:txEl>
                                          </p:spTgt>
                                        </p:tgtEl>
                                      </p:cBhvr>
                                    </p:animEffect>
                                    <p:anim calcmode="lin" valueType="num">
                                      <p:cBhvr>
                                        <p:cTn id="7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Effect transition="in" filter="fade">
                                      <p:cBhvr>
                                        <p:cTn id="77" dur="1000"/>
                                        <p:tgtEl>
                                          <p:spTgt spid="7">
                                            <p:txEl>
                                              <p:pRg st="4" end="4"/>
                                            </p:txEl>
                                          </p:spTgt>
                                        </p:tgtEl>
                                      </p:cBhvr>
                                    </p:animEffect>
                                    <p:anim calcmode="lin" valueType="num">
                                      <p:cBhvr>
                                        <p:cTn id="7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7">
                                            <p:txEl>
                                              <p:pRg st="5" end="5"/>
                                            </p:txEl>
                                          </p:spTgt>
                                        </p:tgtEl>
                                        <p:attrNameLst>
                                          <p:attrName>style.visibility</p:attrName>
                                        </p:attrNameLst>
                                      </p:cBhvr>
                                      <p:to>
                                        <p:strVal val="visible"/>
                                      </p:to>
                                    </p:set>
                                    <p:animEffect transition="in" filter="fade">
                                      <p:cBhvr>
                                        <p:cTn id="82" dur="1000"/>
                                        <p:tgtEl>
                                          <p:spTgt spid="7">
                                            <p:txEl>
                                              <p:pRg st="5" end="5"/>
                                            </p:txEl>
                                          </p:spTgt>
                                        </p:tgtEl>
                                      </p:cBhvr>
                                    </p:animEffect>
                                    <p:anim calcmode="lin" valueType="num">
                                      <p:cBhvr>
                                        <p:cTn id="8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Effect transition="in" filter="fade">
                                      <p:cBhvr>
                                        <p:cTn id="87" dur="1000"/>
                                        <p:tgtEl>
                                          <p:spTgt spid="7">
                                            <p:txEl>
                                              <p:pRg st="6" end="6"/>
                                            </p:txEl>
                                          </p:spTgt>
                                        </p:tgtEl>
                                      </p:cBhvr>
                                    </p:animEffect>
                                    <p:anim calcmode="lin" valueType="num">
                                      <p:cBhvr>
                                        <p:cTn id="8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8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
                                            <p:txEl>
                                              <p:pRg st="9" end="9"/>
                                            </p:txEl>
                                          </p:spTgt>
                                        </p:tgtEl>
                                        <p:attrNameLst>
                                          <p:attrName>style.visibility</p:attrName>
                                        </p:attrNameLst>
                                      </p:cBhvr>
                                      <p:to>
                                        <p:strVal val="visible"/>
                                      </p:to>
                                    </p:set>
                                    <p:animEffect transition="in" filter="fade">
                                      <p:cBhvr>
                                        <p:cTn id="94" dur="1000"/>
                                        <p:tgtEl>
                                          <p:spTgt spid="5">
                                            <p:txEl>
                                              <p:pRg st="9" end="9"/>
                                            </p:txEl>
                                          </p:spTgt>
                                        </p:tgtEl>
                                      </p:cBhvr>
                                    </p:animEffect>
                                    <p:anim calcmode="lin" valueType="num">
                                      <p:cBhvr>
                                        <p:cTn id="9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9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fade">
                                      <p:cBhvr>
                                        <p:cTn id="99" dur="1000"/>
                                        <p:tgtEl>
                                          <p:spTgt spid="5">
                                            <p:txEl>
                                              <p:pRg st="10" end="10"/>
                                            </p:txEl>
                                          </p:spTgt>
                                        </p:tgtEl>
                                      </p:cBhvr>
                                    </p:animEffect>
                                    <p:anim calcmode="lin" valueType="num">
                                      <p:cBhvr>
                                        <p:cTn id="10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10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5">
                                            <p:txEl>
                                              <p:pRg st="11" end="11"/>
                                            </p:txEl>
                                          </p:spTgt>
                                        </p:tgtEl>
                                        <p:attrNameLst>
                                          <p:attrName>style.visibility</p:attrName>
                                        </p:attrNameLst>
                                      </p:cBhvr>
                                      <p:to>
                                        <p:strVal val="visible"/>
                                      </p:to>
                                    </p:set>
                                    <p:animEffect transition="in" filter="fade">
                                      <p:cBhvr>
                                        <p:cTn id="104" dur="1000"/>
                                        <p:tgtEl>
                                          <p:spTgt spid="5">
                                            <p:txEl>
                                              <p:pRg st="11" end="11"/>
                                            </p:txEl>
                                          </p:spTgt>
                                        </p:tgtEl>
                                      </p:cBhvr>
                                    </p:animEffect>
                                    <p:anim calcmode="lin" valueType="num">
                                      <p:cBhvr>
                                        <p:cTn id="10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10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7">
                                            <p:txEl>
                                              <p:pRg st="8" end="8"/>
                                            </p:txEl>
                                          </p:spTgt>
                                        </p:tgtEl>
                                        <p:attrNameLst>
                                          <p:attrName>style.visibility</p:attrName>
                                        </p:attrNameLst>
                                      </p:cBhvr>
                                      <p:to>
                                        <p:strVal val="visible"/>
                                      </p:to>
                                    </p:set>
                                    <p:animEffect transition="in" filter="fade">
                                      <p:cBhvr>
                                        <p:cTn id="111" dur="1000"/>
                                        <p:tgtEl>
                                          <p:spTgt spid="7">
                                            <p:txEl>
                                              <p:pRg st="8" end="8"/>
                                            </p:txEl>
                                          </p:spTgt>
                                        </p:tgtEl>
                                      </p:cBhvr>
                                    </p:animEffect>
                                    <p:anim calcmode="lin" valueType="num">
                                      <p:cBhvr>
                                        <p:cTn id="112"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13"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7">
                                            <p:txEl>
                                              <p:pRg st="9" end="9"/>
                                            </p:txEl>
                                          </p:spTgt>
                                        </p:tgtEl>
                                        <p:attrNameLst>
                                          <p:attrName>style.visibility</p:attrName>
                                        </p:attrNameLst>
                                      </p:cBhvr>
                                      <p:to>
                                        <p:strVal val="visible"/>
                                      </p:to>
                                    </p:set>
                                    <p:animEffect transition="in" filter="fade">
                                      <p:cBhvr>
                                        <p:cTn id="118" dur="1000"/>
                                        <p:tgtEl>
                                          <p:spTgt spid="7">
                                            <p:txEl>
                                              <p:pRg st="9" end="9"/>
                                            </p:txEl>
                                          </p:spTgt>
                                        </p:tgtEl>
                                      </p:cBhvr>
                                    </p:animEffect>
                                    <p:anim calcmode="lin" valueType="num">
                                      <p:cBhvr>
                                        <p:cTn id="11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2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7">
                                            <p:txEl>
                                              <p:pRg st="10" end="10"/>
                                            </p:txEl>
                                          </p:spTgt>
                                        </p:tgtEl>
                                        <p:attrNameLst>
                                          <p:attrName>style.visibility</p:attrName>
                                        </p:attrNameLst>
                                      </p:cBhvr>
                                      <p:to>
                                        <p:strVal val="visible"/>
                                      </p:to>
                                    </p:set>
                                    <p:animEffect transition="in" filter="fade">
                                      <p:cBhvr>
                                        <p:cTn id="125" dur="1000"/>
                                        <p:tgtEl>
                                          <p:spTgt spid="7">
                                            <p:txEl>
                                              <p:pRg st="10" end="10"/>
                                            </p:txEl>
                                          </p:spTgt>
                                        </p:tgtEl>
                                      </p:cBhvr>
                                    </p:animEffect>
                                    <p:anim calcmode="lin" valueType="num">
                                      <p:cBhvr>
                                        <p:cTn id="12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12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7">
                                            <p:txEl>
                                              <p:pRg st="11" end="11"/>
                                            </p:txEl>
                                          </p:spTgt>
                                        </p:tgtEl>
                                        <p:attrNameLst>
                                          <p:attrName>style.visibility</p:attrName>
                                        </p:attrNameLst>
                                      </p:cBhvr>
                                      <p:to>
                                        <p:strVal val="visible"/>
                                      </p:to>
                                    </p:set>
                                    <p:animEffect transition="in" filter="fade">
                                      <p:cBhvr>
                                        <p:cTn id="132" dur="1000"/>
                                        <p:tgtEl>
                                          <p:spTgt spid="7">
                                            <p:txEl>
                                              <p:pRg st="11" end="11"/>
                                            </p:txEl>
                                          </p:spTgt>
                                        </p:tgtEl>
                                      </p:cBhvr>
                                    </p:animEffect>
                                    <p:anim calcmode="lin" valueType="num">
                                      <p:cBhvr>
                                        <p:cTn id="13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3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59DAF-2321-487D-9FBE-0DC4AC48DAB0}"/>
              </a:ext>
            </a:extLst>
          </p:cNvPr>
          <p:cNvSpPr>
            <a:spLocks noGrp="1"/>
          </p:cNvSpPr>
          <p:nvPr>
            <p:ph type="title"/>
          </p:nvPr>
        </p:nvSpPr>
        <p:spPr>
          <a:xfrm>
            <a:off x="517677" y="1707849"/>
            <a:ext cx="4620584" cy="4567137"/>
          </a:xfrm>
        </p:spPr>
        <p:txBody>
          <a:bodyPr vert="horz" lIns="121920" tIns="60960" rIns="121920" bIns="60960" rtlCol="0" anchor="b">
            <a:normAutofit fontScale="90000"/>
          </a:bodyPr>
          <a:lstStyle/>
          <a:p>
            <a:pPr algn="ctr" defTabSz="1219170"/>
            <a:r>
              <a:rPr lang="en-US" sz="3067" dirty="0"/>
              <a:t>I </a:t>
            </a:r>
            <a:r>
              <a:rPr lang="en-US" sz="3067" dirty="0" err="1"/>
              <a:t>gamle</a:t>
            </a:r>
            <a:r>
              <a:rPr lang="en-US" sz="3067" dirty="0"/>
              <a:t> </a:t>
            </a:r>
            <a:r>
              <a:rPr lang="en-US" sz="3067" dirty="0" err="1"/>
              <a:t>dage</a:t>
            </a:r>
            <a:r>
              <a:rPr lang="en-US" sz="3067" dirty="0"/>
              <a:t> </a:t>
            </a:r>
            <a:r>
              <a:rPr lang="en-US" sz="3067" dirty="0" err="1"/>
              <a:t>handlede</a:t>
            </a:r>
            <a:r>
              <a:rPr lang="en-US" sz="3067" dirty="0"/>
              <a:t> </a:t>
            </a:r>
            <a:r>
              <a:rPr lang="en-US" sz="3067" dirty="0" err="1"/>
              <a:t>oprør</a:t>
            </a:r>
            <a:r>
              <a:rPr lang="en-US" sz="3067" dirty="0"/>
              <a:t> om at </a:t>
            </a:r>
            <a:r>
              <a:rPr lang="en-US" sz="3067" dirty="0" err="1"/>
              <a:t>gøre</a:t>
            </a:r>
            <a:r>
              <a:rPr lang="en-US" sz="3067" dirty="0"/>
              <a:t> op med </a:t>
            </a:r>
            <a:r>
              <a:rPr lang="en-US" sz="3067" dirty="0" err="1"/>
              <a:t>regler</a:t>
            </a:r>
            <a:r>
              <a:rPr lang="en-US" sz="3067" dirty="0"/>
              <a:t>, </a:t>
            </a:r>
            <a:r>
              <a:rPr lang="en-US" sz="3067" dirty="0" err="1"/>
              <a:t>som</a:t>
            </a:r>
            <a:r>
              <a:rPr lang="en-US" sz="3067" dirty="0"/>
              <a:t> “alle” </a:t>
            </a:r>
            <a:r>
              <a:rPr lang="en-US" sz="3067" dirty="0" err="1"/>
              <a:t>kunne</a:t>
            </a:r>
            <a:r>
              <a:rPr lang="en-US" sz="3067" dirty="0"/>
              <a:t> se var </a:t>
            </a:r>
            <a:r>
              <a:rPr lang="en-US" sz="3067" dirty="0" err="1"/>
              <a:t>urimelige</a:t>
            </a:r>
            <a:r>
              <a:rPr lang="en-US" sz="3067" dirty="0"/>
              <a:t>!</a:t>
            </a:r>
            <a:br>
              <a:rPr lang="en-US" sz="3067" dirty="0"/>
            </a:br>
            <a:br>
              <a:rPr lang="en-US" sz="3067" dirty="0"/>
            </a:br>
            <a:r>
              <a:rPr lang="en-US" sz="3067" dirty="0" err="1"/>
              <a:t>Måske</a:t>
            </a:r>
            <a:r>
              <a:rPr lang="en-US" sz="3067" dirty="0"/>
              <a:t> handler “</a:t>
            </a:r>
            <a:r>
              <a:rPr lang="en-US" sz="3067" dirty="0" err="1"/>
              <a:t>oprør</a:t>
            </a:r>
            <a:r>
              <a:rPr lang="en-US" sz="3067" dirty="0"/>
              <a:t>” </a:t>
            </a:r>
            <a:r>
              <a:rPr lang="en-US" sz="3067" dirty="0" err="1"/>
              <a:t>idag</a:t>
            </a:r>
            <a:r>
              <a:rPr lang="en-US" sz="3067" dirty="0"/>
              <a:t>  om </a:t>
            </a:r>
            <a:r>
              <a:rPr lang="en-US" sz="3067" dirty="0" err="1"/>
              <a:t>systematisk</a:t>
            </a:r>
            <a:r>
              <a:rPr lang="en-US" sz="3067" dirty="0"/>
              <a:t> – med </a:t>
            </a:r>
            <a:r>
              <a:rPr lang="en-US" sz="3067" dirty="0" err="1"/>
              <a:t>afsæt</a:t>
            </a:r>
            <a:r>
              <a:rPr lang="en-US" sz="3067" dirty="0"/>
              <a:t> i </a:t>
            </a:r>
            <a:r>
              <a:rPr lang="en-US" sz="3067" dirty="0" err="1"/>
              <a:t>fælles</a:t>
            </a:r>
            <a:r>
              <a:rPr lang="en-US" sz="3067" dirty="0"/>
              <a:t> </a:t>
            </a:r>
            <a:r>
              <a:rPr lang="en-US" sz="3067" dirty="0" err="1"/>
              <a:t>erfaringer</a:t>
            </a:r>
            <a:r>
              <a:rPr lang="en-US" sz="3067" dirty="0"/>
              <a:t>– at </a:t>
            </a:r>
            <a:r>
              <a:rPr lang="en-US" sz="3067" dirty="0" err="1"/>
              <a:t>skabe</a:t>
            </a:r>
            <a:r>
              <a:rPr lang="en-US" sz="3067" dirty="0"/>
              <a:t>  rum for </a:t>
            </a:r>
            <a:r>
              <a:rPr lang="en-US" sz="3067" dirty="0" err="1"/>
              <a:t>fælles</a:t>
            </a:r>
            <a:r>
              <a:rPr lang="en-US" sz="3067" dirty="0"/>
              <a:t> </a:t>
            </a:r>
            <a:r>
              <a:rPr lang="en-US" sz="3067" dirty="0" err="1"/>
              <a:t>refleksion</a:t>
            </a:r>
            <a:r>
              <a:rPr lang="en-US" sz="3067" dirty="0"/>
              <a:t>, </a:t>
            </a:r>
            <a:r>
              <a:rPr lang="en-US" sz="3067" dirty="0" err="1"/>
              <a:t>hvor</a:t>
            </a:r>
            <a:r>
              <a:rPr lang="en-US" sz="3067" dirty="0"/>
              <a:t> vi giver </a:t>
            </a:r>
            <a:r>
              <a:rPr lang="en-US" sz="3067" dirty="0" err="1"/>
              <a:t>unge</a:t>
            </a:r>
            <a:r>
              <a:rPr lang="en-US" sz="3067" dirty="0"/>
              <a:t> </a:t>
            </a:r>
            <a:r>
              <a:rPr lang="en-US" sz="3067" dirty="0" err="1"/>
              <a:t>mulighed</a:t>
            </a:r>
            <a:r>
              <a:rPr lang="en-US" sz="3067" dirty="0"/>
              <a:t> for, at </a:t>
            </a:r>
            <a:r>
              <a:rPr lang="en-US" sz="3067" dirty="0" err="1"/>
              <a:t>stoppe</a:t>
            </a:r>
            <a:r>
              <a:rPr lang="en-US" sz="3067" dirty="0"/>
              <a:t> op og </a:t>
            </a:r>
            <a:r>
              <a:rPr lang="en-US" sz="3067" dirty="0" err="1"/>
              <a:t>tænke</a:t>
            </a:r>
            <a:r>
              <a:rPr lang="en-US" sz="3067" dirty="0"/>
              <a:t> over </a:t>
            </a:r>
            <a:r>
              <a:rPr lang="en-US" sz="3067" dirty="0" err="1"/>
              <a:t>hvad</a:t>
            </a:r>
            <a:r>
              <a:rPr lang="en-US" sz="3067" dirty="0"/>
              <a:t> der </a:t>
            </a:r>
            <a:r>
              <a:rPr lang="en-US" sz="3067" dirty="0" err="1"/>
              <a:t>egentligt</a:t>
            </a:r>
            <a:r>
              <a:rPr lang="en-US" sz="3067" dirty="0"/>
              <a:t> er </a:t>
            </a:r>
            <a:r>
              <a:rPr lang="en-US" sz="3067" dirty="0" err="1"/>
              <a:t>vigtigt</a:t>
            </a:r>
            <a:r>
              <a:rPr lang="en-US" sz="3067" dirty="0"/>
              <a:t> for </a:t>
            </a:r>
            <a:r>
              <a:rPr lang="en-US" sz="3067" b="1" u="sng" dirty="0"/>
              <a:t>dem</a:t>
            </a:r>
            <a:r>
              <a:rPr lang="en-US" sz="3067" dirty="0"/>
              <a:t>…..</a:t>
            </a:r>
            <a:br>
              <a:rPr lang="en-US" sz="3067" dirty="0"/>
            </a:br>
            <a:r>
              <a:rPr lang="en-US" sz="3067" dirty="0"/>
              <a:t>Er det </a:t>
            </a:r>
            <a:r>
              <a:rPr lang="en-US" sz="3067" dirty="0" err="1"/>
              <a:t>klubbens</a:t>
            </a:r>
            <a:r>
              <a:rPr lang="en-US" sz="3067" dirty="0"/>
              <a:t> </a:t>
            </a:r>
            <a:r>
              <a:rPr lang="en-US" sz="3067" dirty="0" err="1"/>
              <a:t>opgave</a:t>
            </a:r>
            <a:r>
              <a:rPr lang="en-US" sz="3067" dirty="0"/>
              <a:t>?</a:t>
            </a:r>
          </a:p>
        </p:txBody>
      </p:sp>
      <p:pic>
        <p:nvPicPr>
          <p:cNvPr id="2050" name="Picture 2" descr="Metode — HANDLEMOD">
            <a:extLst>
              <a:ext uri="{FF2B5EF4-FFF2-40B4-BE49-F238E27FC236}">
                <a16:creationId xmlns:a16="http://schemas.microsoft.com/office/drawing/2014/main" id="{1C3D7BEC-0F25-412B-A0A4-C0688D43875E}"/>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l="8342" r="4711"/>
          <a:stretch/>
        </p:blipFill>
        <p:spPr bwMode="auto">
          <a:xfrm>
            <a:off x="6229216" y="13"/>
            <a:ext cx="5962785" cy="685798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18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0BA6A-92BB-45ED-A5AA-443A1BD4FBB6}"/>
              </a:ext>
            </a:extLst>
          </p:cNvPr>
          <p:cNvSpPr>
            <a:spLocks noGrp="1"/>
          </p:cNvSpPr>
          <p:nvPr>
            <p:ph type="title"/>
          </p:nvPr>
        </p:nvSpPr>
        <p:spPr>
          <a:xfrm>
            <a:off x="592274" y="1542340"/>
            <a:ext cx="4287623" cy="2887579"/>
          </a:xfrm>
        </p:spPr>
        <p:txBody>
          <a:bodyPr vert="horz" lIns="91440" tIns="45720" rIns="91440" bIns="45720" rtlCol="0" anchor="b">
            <a:normAutofit fontScale="90000"/>
          </a:bodyPr>
          <a:lstStyle/>
          <a:p>
            <a:pPr algn="ctr">
              <a:defRPr/>
            </a:pPr>
            <a:r>
              <a:rPr lang="en-US" sz="4800" b="1" dirty="0" err="1">
                <a:solidFill>
                  <a:srgbClr val="FFFFFF"/>
                </a:solidFill>
              </a:rPr>
              <a:t>Spørg</a:t>
            </a:r>
            <a:r>
              <a:rPr lang="en-US" sz="4800" b="1" dirty="0">
                <a:solidFill>
                  <a:srgbClr val="FFFFFF"/>
                </a:solidFill>
              </a:rPr>
              <a:t>!</a:t>
            </a:r>
            <a:br>
              <a:rPr lang="en-US" sz="4800" dirty="0">
                <a:solidFill>
                  <a:srgbClr val="FFFFFF"/>
                </a:solidFill>
              </a:rPr>
            </a:br>
            <a:r>
              <a:rPr lang="en-US" sz="4800" dirty="0">
                <a:solidFill>
                  <a:srgbClr val="FFFFFF"/>
                </a:solidFill>
              </a:rPr>
              <a:t> </a:t>
            </a:r>
            <a:r>
              <a:rPr lang="en-US" sz="2933" dirty="0" err="1">
                <a:solidFill>
                  <a:srgbClr val="FFFFFF"/>
                </a:solidFill>
              </a:rPr>
              <a:t>Systematisk</a:t>
            </a:r>
            <a:r>
              <a:rPr lang="en-US" sz="2933" dirty="0">
                <a:solidFill>
                  <a:srgbClr val="FFFFFF"/>
                </a:solidFill>
              </a:rPr>
              <a:t> </a:t>
            </a:r>
            <a:r>
              <a:rPr lang="en-US" sz="2933" dirty="0" err="1">
                <a:solidFill>
                  <a:srgbClr val="FFFFFF"/>
                </a:solidFill>
              </a:rPr>
              <a:t>nysgerrighed</a:t>
            </a:r>
            <a:r>
              <a:rPr lang="en-US" sz="2933" dirty="0">
                <a:solidFill>
                  <a:srgbClr val="FFFFFF"/>
                </a:solidFill>
              </a:rPr>
              <a:t> rummer et </a:t>
            </a:r>
            <a:r>
              <a:rPr lang="en-US" sz="2933" dirty="0" err="1">
                <a:solidFill>
                  <a:srgbClr val="FFFFFF"/>
                </a:solidFill>
              </a:rPr>
              <a:t>stort</a:t>
            </a:r>
            <a:r>
              <a:rPr lang="en-US" sz="2933" dirty="0">
                <a:solidFill>
                  <a:srgbClr val="FFFFFF"/>
                </a:solidFill>
              </a:rPr>
              <a:t> </a:t>
            </a:r>
            <a:r>
              <a:rPr lang="en-US" sz="2933" dirty="0" err="1">
                <a:solidFill>
                  <a:srgbClr val="FFFFFF"/>
                </a:solidFill>
              </a:rPr>
              <a:t>potentiale</a:t>
            </a:r>
            <a:r>
              <a:rPr lang="en-US" sz="2933" dirty="0">
                <a:solidFill>
                  <a:srgbClr val="FFFFFF"/>
                </a:solidFill>
              </a:rPr>
              <a:t>!</a:t>
            </a:r>
            <a:br>
              <a:rPr lang="en-US" sz="2933" dirty="0">
                <a:solidFill>
                  <a:srgbClr val="FFFFFF"/>
                </a:solidFill>
              </a:rPr>
            </a:br>
            <a:br>
              <a:rPr lang="en-US" sz="2933" dirty="0">
                <a:solidFill>
                  <a:srgbClr val="FFFFFF"/>
                </a:solidFill>
              </a:rPr>
            </a:br>
            <a:r>
              <a:rPr lang="en-US" sz="2933" dirty="0">
                <a:solidFill>
                  <a:srgbClr val="FFFFFF"/>
                </a:solidFill>
              </a:rPr>
              <a:t>Og det er </a:t>
            </a:r>
            <a:r>
              <a:rPr lang="en-US" sz="2933" dirty="0" err="1">
                <a:solidFill>
                  <a:srgbClr val="FFFFFF"/>
                </a:solidFill>
              </a:rPr>
              <a:t>sjældent</a:t>
            </a:r>
            <a:r>
              <a:rPr lang="en-US" sz="2933" dirty="0">
                <a:solidFill>
                  <a:srgbClr val="FFFFFF"/>
                </a:solidFill>
              </a:rPr>
              <a:t> </a:t>
            </a:r>
            <a:r>
              <a:rPr lang="en-US" sz="2933" dirty="0" err="1">
                <a:solidFill>
                  <a:srgbClr val="FFFFFF"/>
                </a:solidFill>
              </a:rPr>
              <a:t>medlemmerne</a:t>
            </a:r>
            <a:r>
              <a:rPr lang="en-US" sz="2933" dirty="0">
                <a:solidFill>
                  <a:srgbClr val="FFFFFF"/>
                </a:solidFill>
              </a:rPr>
              <a:t>, der starter </a:t>
            </a:r>
            <a:r>
              <a:rPr lang="en-US" sz="2933" dirty="0" err="1">
                <a:solidFill>
                  <a:srgbClr val="FFFFFF"/>
                </a:solidFill>
              </a:rPr>
              <a:t>samtalen</a:t>
            </a:r>
            <a:r>
              <a:rPr lang="en-US" sz="2933" dirty="0">
                <a:solidFill>
                  <a:srgbClr val="FFFFFF"/>
                </a:solidFill>
              </a:rPr>
              <a:t>…</a:t>
            </a:r>
          </a:p>
        </p:txBody>
      </p:sp>
      <p:pic>
        <p:nvPicPr>
          <p:cNvPr id="35843" name="Pladsholder til indhold 4">
            <a:extLst>
              <a:ext uri="{FF2B5EF4-FFF2-40B4-BE49-F238E27FC236}">
                <a16:creationId xmlns:a16="http://schemas.microsoft.com/office/drawing/2014/main" id="{8DDA9AB0-030D-42AE-ACB0-AD77BD6D92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0197" y="492574"/>
            <a:ext cx="5880796" cy="5880796"/>
          </a:xfrm>
          <a:prstGeom prst="rect">
            <a:avLst/>
          </a:prstGeom>
        </p:spPr>
      </p:pic>
      <p:sp>
        <p:nvSpPr>
          <p:cNvPr id="35844" name="Pladsholder til sidefod 3">
            <a:extLst>
              <a:ext uri="{FF2B5EF4-FFF2-40B4-BE49-F238E27FC236}">
                <a16:creationId xmlns:a16="http://schemas.microsoft.com/office/drawing/2014/main" id="{196CFF25-170F-4D47-9BC4-00D57CBDA982}"/>
              </a:ext>
            </a:extLst>
          </p:cNvPr>
          <p:cNvSpPr>
            <a:spLocks noGrp="1"/>
          </p:cNvSpPr>
          <p:nvPr>
            <p:ph type="ftr" sz="quarter" idx="11"/>
          </p:nvPr>
        </p:nvSpPr>
        <p:spPr bwMode="auto">
          <a:xfrm>
            <a:off x="5153823" y="6356351"/>
            <a:ext cx="461582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l" defTabSz="609585">
              <a:spcAft>
                <a:spcPts val="600"/>
              </a:spcAft>
            </a:pPr>
            <a:r>
              <a:rPr lang="en-US" altLang="da-DK">
                <a:solidFill>
                  <a:srgbClr val="595959"/>
                </a:solidFill>
                <a:latin typeface="Calibri" panose="020F0502020204030204"/>
              </a:rPr>
              <a:t>Center for Ungdomstudier (CUR)</a:t>
            </a:r>
          </a:p>
        </p:txBody>
      </p:sp>
      <p:pic>
        <p:nvPicPr>
          <p:cNvPr id="5" name="Billede 4">
            <a:extLst>
              <a:ext uri="{FF2B5EF4-FFF2-40B4-BE49-F238E27FC236}">
                <a16:creationId xmlns:a16="http://schemas.microsoft.com/office/drawing/2014/main" id="{D39037C6-5DCA-41C9-8BD6-1CDEDF602AE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10812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1085A-BBB4-427D-A154-923000F19BF4}"/>
              </a:ext>
            </a:extLst>
          </p:cNvPr>
          <p:cNvSpPr>
            <a:spLocks noGrp="1"/>
          </p:cNvSpPr>
          <p:nvPr>
            <p:ph type="title"/>
          </p:nvPr>
        </p:nvSpPr>
        <p:spPr>
          <a:xfrm>
            <a:off x="630936" y="640823"/>
            <a:ext cx="3419856" cy="5583148"/>
          </a:xfrm>
        </p:spPr>
        <p:txBody>
          <a:bodyPr anchor="ctr">
            <a:normAutofit/>
          </a:bodyPr>
          <a:lstStyle/>
          <a:p>
            <a:r>
              <a:rPr lang="da-DK" sz="5467" u="sng" dirty="0"/>
              <a:t>ALLE </a:t>
            </a:r>
            <a:r>
              <a:rPr lang="da-DK" sz="5467" dirty="0"/>
              <a:t>skuffer over tid…..</a:t>
            </a:r>
            <a:endParaRPr lang="da-DK" sz="5467" u="sng" dirty="0"/>
          </a:p>
        </p:txBody>
      </p:sp>
      <p:pic>
        <p:nvPicPr>
          <p:cNvPr id="2050" name="Picture 2" descr="The Minds of 99 | Facebook">
            <a:extLst>
              <a:ext uri="{FF2B5EF4-FFF2-40B4-BE49-F238E27FC236}">
                <a16:creationId xmlns:a16="http://schemas.microsoft.com/office/drawing/2014/main" id="{B1659869-4E4A-4C8B-A447-0E46E640AD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80318"/>
            <a:ext cx="6894576" cy="3414868"/>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62A5C562-C3D3-A2C0-1076-59BCE623E48E}"/>
              </a:ext>
            </a:extLst>
          </p:cNvPr>
          <p:cNvSpPr>
            <a:spLocks noGrp="1"/>
          </p:cNvSpPr>
          <p:nvPr>
            <p:ph idx="1"/>
          </p:nvPr>
        </p:nvSpPr>
        <p:spPr>
          <a:xfrm>
            <a:off x="4654296" y="4798576"/>
            <a:ext cx="6894576" cy="1428488"/>
          </a:xfrm>
        </p:spPr>
        <p:txBody>
          <a:bodyPr anchor="t">
            <a:normAutofit fontScale="92500" lnSpcReduction="10000"/>
          </a:bodyPr>
          <a:lstStyle/>
          <a:p>
            <a:pPr marL="0" indent="0" algn="ctr">
              <a:buNone/>
            </a:pPr>
            <a:r>
              <a:rPr lang="en-US" sz="3733" dirty="0"/>
              <a:t>Men </a:t>
            </a:r>
            <a:r>
              <a:rPr lang="en-US" sz="3733" dirty="0" err="1"/>
              <a:t>flertallet</a:t>
            </a:r>
            <a:r>
              <a:rPr lang="en-US" sz="3733" dirty="0"/>
              <a:t> </a:t>
            </a:r>
            <a:r>
              <a:rPr lang="en-US" sz="3733" dirty="0" err="1"/>
              <a:t>skuffer</a:t>
            </a:r>
            <a:r>
              <a:rPr lang="en-US" sz="3733" dirty="0"/>
              <a:t> </a:t>
            </a:r>
            <a:r>
              <a:rPr lang="en-US" sz="3733" dirty="0" err="1"/>
              <a:t>ikke</a:t>
            </a:r>
            <a:r>
              <a:rPr lang="en-US" sz="3733" dirty="0"/>
              <a:t> </a:t>
            </a:r>
            <a:r>
              <a:rPr lang="en-US" sz="3733" dirty="0" err="1"/>
              <a:t>altid</a:t>
            </a:r>
            <a:r>
              <a:rPr lang="en-US" sz="3733" dirty="0"/>
              <a:t>….og der </a:t>
            </a:r>
            <a:r>
              <a:rPr lang="en-US" sz="3733" dirty="0" err="1"/>
              <a:t>skal</a:t>
            </a:r>
            <a:r>
              <a:rPr lang="en-US" sz="3733" dirty="0"/>
              <a:t> </a:t>
            </a:r>
            <a:r>
              <a:rPr lang="en-US" sz="3733" dirty="0" err="1"/>
              <a:t>faktisk</a:t>
            </a:r>
            <a:r>
              <a:rPr lang="en-US" sz="3733" dirty="0"/>
              <a:t> </a:t>
            </a:r>
            <a:r>
              <a:rPr lang="en-US" sz="3733" dirty="0" err="1"/>
              <a:t>ikke</a:t>
            </a:r>
            <a:r>
              <a:rPr lang="en-US" sz="3733" dirty="0"/>
              <a:t> </a:t>
            </a:r>
            <a:r>
              <a:rPr lang="en-US" sz="3733" dirty="0" err="1"/>
              <a:t>så</a:t>
            </a:r>
            <a:r>
              <a:rPr lang="en-US" sz="3733" dirty="0"/>
              <a:t> </a:t>
            </a:r>
            <a:r>
              <a:rPr lang="en-US" sz="3733" dirty="0" err="1"/>
              <a:t>meget</a:t>
            </a:r>
            <a:r>
              <a:rPr lang="en-US" sz="3733" dirty="0"/>
              <a:t> </a:t>
            </a:r>
            <a:r>
              <a:rPr lang="en-US" sz="3733" dirty="0" err="1"/>
              <a:t>til</a:t>
            </a:r>
            <a:r>
              <a:rPr lang="en-US" sz="3733" dirty="0"/>
              <a:t> at </a:t>
            </a:r>
            <a:r>
              <a:rPr lang="en-US" sz="3733" dirty="0" err="1"/>
              <a:t>overraske</a:t>
            </a:r>
            <a:r>
              <a:rPr lang="en-US" sz="3733" dirty="0"/>
              <a:t>….</a:t>
            </a:r>
          </a:p>
        </p:txBody>
      </p:sp>
    </p:spTree>
    <p:extLst>
      <p:ext uri="{BB962C8B-B14F-4D97-AF65-F5344CB8AC3E}">
        <p14:creationId xmlns:p14="http://schemas.microsoft.com/office/powerpoint/2010/main" val="2423962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Billede 1">
            <a:extLst>
              <a:ext uri="{FF2B5EF4-FFF2-40B4-BE49-F238E27FC236}">
                <a16:creationId xmlns:a16="http://schemas.microsoft.com/office/drawing/2014/main" id="{921B0B1F-0196-48D6-B105-F28F73450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417" y="643467"/>
            <a:ext cx="5278140" cy="5278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el 1">
            <a:extLst>
              <a:ext uri="{FF2B5EF4-FFF2-40B4-BE49-F238E27FC236}">
                <a16:creationId xmlns:a16="http://schemas.microsoft.com/office/drawing/2014/main" id="{795E6440-E8F7-4E8D-ABE2-F112549E9751}"/>
              </a:ext>
            </a:extLst>
          </p:cNvPr>
          <p:cNvSpPr>
            <a:spLocks noGrp="1" noChangeArrowheads="1"/>
          </p:cNvSpPr>
          <p:nvPr>
            <p:ph type="title"/>
          </p:nvPr>
        </p:nvSpPr>
        <p:spPr>
          <a:xfrm>
            <a:off x="750243" y="632992"/>
            <a:ext cx="4062643" cy="1043409"/>
          </a:xfrm>
        </p:spPr>
        <p:txBody>
          <a:bodyPr>
            <a:normAutofit/>
          </a:bodyPr>
          <a:lstStyle/>
          <a:p>
            <a:pPr eaLnBrk="1" hangingPunct="1">
              <a:defRPr/>
            </a:pPr>
            <a:br>
              <a:rPr lang="da-DK" altLang="da-DK" sz="3300" dirty="0"/>
            </a:br>
            <a:r>
              <a:rPr lang="da-DK" altLang="da-DK" sz="3300" dirty="0"/>
              <a:t>Tak for i dag…</a:t>
            </a:r>
          </a:p>
        </p:txBody>
      </p:sp>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a:xfrm>
            <a:off x="518476" y="1774373"/>
            <a:ext cx="4064409" cy="2754087"/>
          </a:xfrm>
        </p:spPr>
        <p:txBody>
          <a:bodyPr rtlCol="0" anchor="t">
            <a:normAutofit/>
          </a:bodyPr>
          <a:lstStyle/>
          <a:p>
            <a:pPr marL="342890" indent="-342890" defTabSz="457187">
              <a:buClr>
                <a:schemeClr val="bg2">
                  <a:lumMod val="40000"/>
                  <a:lumOff val="60000"/>
                </a:schemeClr>
              </a:buClr>
              <a:buFont typeface="Wingdings 3" charset="2"/>
              <a:buChar char=""/>
              <a:defRPr/>
            </a:pPr>
            <a:endParaRPr lang="da-DK" sz="1800"/>
          </a:p>
          <a:p>
            <a:pPr marL="342890" indent="-342890" defTabSz="457187">
              <a:buClr>
                <a:schemeClr val="bg2">
                  <a:lumMod val="40000"/>
                  <a:lumOff val="60000"/>
                </a:schemeClr>
              </a:buClr>
              <a:buFont typeface="Wingdings 3" charset="2"/>
              <a:buChar char=""/>
              <a:defRPr/>
            </a:pPr>
            <a:endParaRPr lang="da-DK" sz="1800"/>
          </a:p>
          <a:p>
            <a:pPr marL="342890" indent="-342890" defTabSz="457187">
              <a:buClr>
                <a:schemeClr val="bg2">
                  <a:lumMod val="40000"/>
                  <a:lumOff val="60000"/>
                </a:schemeClr>
              </a:buClr>
              <a:buFont typeface="Wingdings 3" charset="2"/>
              <a:buChar char=""/>
              <a:defRPr/>
            </a:pPr>
            <a:endParaRPr lang="da-DK" sz="1800"/>
          </a:p>
          <a:p>
            <a:pPr marL="0" indent="0" defTabSz="457187">
              <a:buClr>
                <a:schemeClr val="bg2">
                  <a:lumMod val="40000"/>
                  <a:lumOff val="60000"/>
                </a:schemeClr>
              </a:buClr>
              <a:buNone/>
              <a:defRPr/>
            </a:pPr>
            <a:endParaRPr lang="da-DK" sz="1800"/>
          </a:p>
        </p:txBody>
      </p:sp>
      <p:pic>
        <p:nvPicPr>
          <p:cNvPr id="5" name="Billede 4">
            <a:extLst>
              <a:ext uri="{FF2B5EF4-FFF2-40B4-BE49-F238E27FC236}">
                <a16:creationId xmlns:a16="http://schemas.microsoft.com/office/drawing/2014/main" id="{894E1C01-8085-4089-8933-AADE6028AA7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1683778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3221B5A-095F-47B8-AEA6-5DD5E8F9DA52}"/>
              </a:ext>
            </a:extLst>
          </p:cNvPr>
          <p:cNvGraphicFramePr/>
          <p:nvPr/>
        </p:nvGraphicFramePr>
        <p:xfrm>
          <a:off x="4112864" y="965760"/>
          <a:ext cx="7284598" cy="492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Billede 7" descr="forside.jpg">
            <a:extLst>
              <a:ext uri="{FF2B5EF4-FFF2-40B4-BE49-F238E27FC236}">
                <a16:creationId xmlns:a16="http://schemas.microsoft.com/office/drawing/2014/main" id="{48BB461F-6367-4557-A4FD-CAE4B0FCCF26}"/>
              </a:ext>
            </a:extLst>
          </p:cNvPr>
          <p:cNvPicPr>
            <a:picLocks noChangeAspect="1"/>
          </p:cNvPicPr>
          <p:nvPr/>
        </p:nvPicPr>
        <p:blipFill rotWithShape="1">
          <a:blip r:embed="rId7" cstate="print"/>
          <a:srcRect r="5" b="16478"/>
          <a:stretch/>
        </p:blipFill>
        <p:spPr>
          <a:xfrm>
            <a:off x="794538" y="965762"/>
            <a:ext cx="3495852" cy="4509622"/>
          </a:xfrm>
          <a:prstGeom prst="rect">
            <a:avLst/>
          </a:prstGeom>
        </p:spPr>
      </p:pic>
      <p:sp>
        <p:nvSpPr>
          <p:cNvPr id="9" name="Tekstfelt 8">
            <a:extLst>
              <a:ext uri="{FF2B5EF4-FFF2-40B4-BE49-F238E27FC236}">
                <a16:creationId xmlns:a16="http://schemas.microsoft.com/office/drawing/2014/main" id="{0EA8A9CD-83EE-443F-83F7-16015656BB37}"/>
              </a:ext>
            </a:extLst>
          </p:cNvPr>
          <p:cNvSpPr txBox="1"/>
          <p:nvPr/>
        </p:nvSpPr>
        <p:spPr>
          <a:xfrm>
            <a:off x="1333041" y="5942892"/>
            <a:ext cx="99372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1" i="1" u="none" strike="noStrike" kern="1200" cap="none" spc="0" normalizeH="0" baseline="0" noProof="0" dirty="0">
                <a:ln>
                  <a:noFill/>
                </a:ln>
                <a:solidFill>
                  <a:prstClr val="black"/>
                </a:solidFill>
                <a:effectLst/>
                <a:uLnTx/>
                <a:uFillTx/>
                <a:latin typeface="Calibri" panose="020F0502020204030204"/>
                <a:ea typeface="+mn-ea"/>
                <a:cs typeface="+mn-cs"/>
              </a:rPr>
              <a:t>Konstruktionen af børne- og ungdomsproblemet åbner op for særlige løsningshorisonter </a:t>
            </a:r>
          </a:p>
        </p:txBody>
      </p:sp>
    </p:spTree>
    <p:extLst>
      <p:ext uri="{BB962C8B-B14F-4D97-AF65-F5344CB8AC3E}">
        <p14:creationId xmlns:p14="http://schemas.microsoft.com/office/powerpoint/2010/main" val="3442571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696" y="672397"/>
            <a:ext cx="8229600" cy="998984"/>
          </a:xfrm>
        </p:spPr>
        <p:txBody>
          <a:bodyPr>
            <a:normAutofit fontScale="90000"/>
          </a:bodyPr>
          <a:lstStyle/>
          <a:p>
            <a:pPr algn="l"/>
            <a:r>
              <a:rPr lang="da-DK" b="1" i="1" dirty="0">
                <a:solidFill>
                  <a:srgbClr val="002060"/>
                </a:solidFill>
              </a:rPr>
              <a:t>Er der noget vi risikerer at miste med </a:t>
            </a:r>
            <a:r>
              <a:rPr lang="da-DK" b="1" i="1" dirty="0" err="1">
                <a:solidFill>
                  <a:srgbClr val="002060"/>
                </a:solidFill>
              </a:rPr>
              <a:t>vidensforskydningerne</a:t>
            </a:r>
            <a:r>
              <a:rPr lang="da-DK" b="1" i="1" dirty="0">
                <a:solidFill>
                  <a:srgbClr val="002060"/>
                </a:solidFill>
              </a:rPr>
              <a:t>?</a:t>
            </a:r>
          </a:p>
        </p:txBody>
      </p:sp>
      <p:graphicFrame>
        <p:nvGraphicFramePr>
          <p:cNvPr id="3" name="Diagram 2"/>
          <p:cNvGraphicFramePr/>
          <p:nvPr/>
        </p:nvGraphicFramePr>
        <p:xfrm>
          <a:off x="2063552" y="1772816"/>
          <a:ext cx="77048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descr="logo---hvid_med-payoff.png"/>
          <p:cNvPicPr>
            <a:picLocks noChangeAspect="1"/>
          </p:cNvPicPr>
          <p:nvPr/>
        </p:nvPicPr>
        <p:blipFill>
          <a:blip r:embed="rId8" cstate="print"/>
          <a:stretch>
            <a:fillRect/>
          </a:stretch>
        </p:blipFill>
        <p:spPr>
          <a:xfrm>
            <a:off x="8760296" y="6021289"/>
            <a:ext cx="1763688" cy="700521"/>
          </a:xfrm>
          <a:prstGeom prst="rect">
            <a:avLst/>
          </a:prstGeom>
        </p:spPr>
      </p:pic>
    </p:spTree>
    <p:extLst>
      <p:ext uri="{BB962C8B-B14F-4D97-AF65-F5344CB8AC3E}">
        <p14:creationId xmlns:p14="http://schemas.microsoft.com/office/powerpoint/2010/main" val="3476911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9BCF-5715-4591-B4C7-DDA31684AAA8}"/>
              </a:ext>
            </a:extLst>
          </p:cNvPr>
          <p:cNvSpPr>
            <a:spLocks noGrp="1"/>
          </p:cNvSpPr>
          <p:nvPr>
            <p:ph type="title"/>
          </p:nvPr>
        </p:nvSpPr>
        <p:spPr>
          <a:xfrm>
            <a:off x="1024128" y="585216"/>
            <a:ext cx="8018272" cy="1499616"/>
          </a:xfrm>
        </p:spPr>
        <p:txBody>
          <a:bodyPr vert="horz" lIns="91440" tIns="45720" rIns="91440" bIns="45720" rtlCol="0" anchor="ctr">
            <a:normAutofit fontScale="90000"/>
          </a:bodyPr>
          <a:lstStyle/>
          <a:p>
            <a:r>
              <a:rPr lang="en-US" dirty="0" err="1"/>
              <a:t>Fritids</a:t>
            </a:r>
            <a:r>
              <a:rPr lang="en-US" dirty="0"/>
              <a:t>- og </a:t>
            </a:r>
            <a:r>
              <a:rPr lang="en-US" dirty="0" err="1"/>
              <a:t>ungdomspædagogikkens</a:t>
            </a:r>
            <a:r>
              <a:rPr lang="en-US" dirty="0"/>
              <a:t> “</a:t>
            </a:r>
            <a:r>
              <a:rPr lang="en-US" dirty="0" err="1"/>
              <a:t>chock”Nr</a:t>
            </a:r>
            <a:r>
              <a:rPr lang="en-US" dirty="0"/>
              <a:t>. 1- 2001</a:t>
            </a:r>
          </a:p>
        </p:txBody>
      </p:sp>
      <p:sp>
        <p:nvSpPr>
          <p:cNvPr id="3" name="Pladsholder til indhold 2">
            <a:extLst>
              <a:ext uri="{FF2B5EF4-FFF2-40B4-BE49-F238E27FC236}">
                <a16:creationId xmlns:a16="http://schemas.microsoft.com/office/drawing/2014/main" id="{182A3E6F-7444-4E73-A7DF-B772DF641E28}"/>
              </a:ext>
            </a:extLst>
          </p:cNvPr>
          <p:cNvSpPr>
            <a:spLocks noGrp="1"/>
          </p:cNvSpPr>
          <p:nvPr>
            <p:ph sz="half" idx="1"/>
          </p:nvPr>
        </p:nvSpPr>
        <p:spPr>
          <a:xfrm>
            <a:off x="1024128" y="1211855"/>
            <a:ext cx="8018271" cy="5097505"/>
          </a:xfrm>
        </p:spPr>
        <p:txBody>
          <a:bodyPr vert="horz" lIns="45720" tIns="45720" rIns="45720" bIns="45720" rtlCol="0">
            <a:normAutofit/>
          </a:bodyPr>
          <a:lstStyle/>
          <a:p>
            <a:endParaRPr lang="en-US" sz="1200" dirty="0"/>
          </a:p>
          <a:p>
            <a:endParaRPr lang="en-US" sz="1200" dirty="0"/>
          </a:p>
          <a:p>
            <a:endParaRPr lang="en-US" sz="1200" dirty="0"/>
          </a:p>
          <a:p>
            <a:r>
              <a:rPr lang="en-US" sz="2400" dirty="0"/>
              <a:t>Slut med </a:t>
            </a:r>
            <a:r>
              <a:rPr lang="en-US" sz="2400" dirty="0" err="1"/>
              <a:t>rundkredspædagogik</a:t>
            </a:r>
            <a:r>
              <a:rPr lang="en-US" sz="2400" dirty="0"/>
              <a:t> – </a:t>
            </a:r>
            <a:r>
              <a:rPr lang="en-US" sz="2400" dirty="0" err="1"/>
              <a:t>Statsministerens</a:t>
            </a:r>
            <a:r>
              <a:rPr lang="en-US" sz="2400" dirty="0"/>
              <a:t> </a:t>
            </a:r>
            <a:r>
              <a:rPr lang="en-US" sz="2400" dirty="0" err="1"/>
              <a:t>nytårstale</a:t>
            </a:r>
            <a:endParaRPr lang="en-US" sz="2400" dirty="0"/>
          </a:p>
          <a:p>
            <a:r>
              <a:rPr lang="en-US" sz="2400" dirty="0" err="1"/>
              <a:t>Skarp</a:t>
            </a:r>
            <a:r>
              <a:rPr lang="en-US" sz="2400" dirty="0"/>
              <a:t> </a:t>
            </a:r>
            <a:r>
              <a:rPr lang="en-US" sz="2400" dirty="0" err="1"/>
              <a:t>skelnen</a:t>
            </a:r>
            <a:r>
              <a:rPr lang="en-US" sz="2400" dirty="0"/>
              <a:t> </a:t>
            </a:r>
            <a:r>
              <a:rPr lang="en-US" sz="2400" dirty="0" err="1"/>
              <a:t>mellem</a:t>
            </a:r>
            <a:r>
              <a:rPr lang="en-US" sz="2400" dirty="0"/>
              <a:t> </a:t>
            </a:r>
            <a:r>
              <a:rPr lang="en-US" sz="2400" dirty="0" err="1"/>
              <a:t>individ</a:t>
            </a:r>
            <a:r>
              <a:rPr lang="en-US" sz="2400" dirty="0"/>
              <a:t> og </a:t>
            </a:r>
            <a:r>
              <a:rPr lang="en-US" sz="2400" dirty="0" err="1"/>
              <a:t>fællesskab</a:t>
            </a:r>
            <a:r>
              <a:rPr lang="en-US" sz="2400" dirty="0"/>
              <a:t> </a:t>
            </a:r>
          </a:p>
          <a:p>
            <a:r>
              <a:rPr lang="en-US" sz="2400" dirty="0" err="1"/>
              <a:t>Stadigt</a:t>
            </a:r>
            <a:r>
              <a:rPr lang="en-US" sz="2400" dirty="0"/>
              <a:t> mere og mere individual </a:t>
            </a:r>
            <a:r>
              <a:rPr lang="en-US" sz="2400" dirty="0" err="1"/>
              <a:t>læringsfokus</a:t>
            </a:r>
            <a:r>
              <a:rPr lang="en-US" sz="2400" dirty="0"/>
              <a:t> og </a:t>
            </a:r>
            <a:r>
              <a:rPr lang="en-US" sz="2400" dirty="0" err="1"/>
              <a:t>mindre</a:t>
            </a:r>
            <a:r>
              <a:rPr lang="en-US" sz="2400" dirty="0"/>
              <a:t> </a:t>
            </a:r>
            <a:r>
              <a:rPr lang="en-US" sz="2400" dirty="0" err="1"/>
              <a:t>fællesskabende</a:t>
            </a:r>
            <a:r>
              <a:rPr lang="en-US" sz="2400" dirty="0"/>
              <a:t> </a:t>
            </a:r>
            <a:r>
              <a:rPr lang="en-US" sz="2400" dirty="0" err="1"/>
              <a:t>dannelsesfokus</a:t>
            </a:r>
            <a:r>
              <a:rPr lang="en-US" sz="2400" dirty="0"/>
              <a:t> (re-</a:t>
            </a:r>
            <a:r>
              <a:rPr lang="en-US" sz="2400" dirty="0" err="1"/>
              <a:t>inforcement</a:t>
            </a:r>
            <a:r>
              <a:rPr lang="en-US" sz="2400" dirty="0"/>
              <a:t> </a:t>
            </a:r>
            <a:r>
              <a:rPr lang="en-US" sz="2400" dirty="0" err="1"/>
              <a:t>af</a:t>
            </a:r>
            <a:r>
              <a:rPr lang="en-US" sz="2400" dirty="0"/>
              <a:t> </a:t>
            </a:r>
            <a:r>
              <a:rPr lang="en-US" sz="2400" dirty="0" err="1"/>
              <a:t>individ</a:t>
            </a:r>
            <a:r>
              <a:rPr lang="en-US" sz="2400" dirty="0"/>
              <a:t> og </a:t>
            </a:r>
            <a:r>
              <a:rPr lang="en-US" sz="2400" dirty="0" err="1"/>
              <a:t>blindhed</a:t>
            </a:r>
            <a:r>
              <a:rPr lang="en-US" sz="2400" dirty="0"/>
              <a:t> </a:t>
            </a:r>
            <a:r>
              <a:rPr lang="en-US" sz="2400" dirty="0" err="1"/>
              <a:t>på</a:t>
            </a:r>
            <a:r>
              <a:rPr lang="en-US" sz="2400" dirty="0"/>
              <a:t> </a:t>
            </a:r>
            <a:r>
              <a:rPr lang="en-US" sz="2400" dirty="0" err="1"/>
              <a:t>fællesskabelse</a:t>
            </a:r>
            <a:r>
              <a:rPr lang="en-US" sz="2400" dirty="0"/>
              <a:t>) </a:t>
            </a:r>
          </a:p>
          <a:p>
            <a:endParaRPr lang="en-US" sz="1200" dirty="0"/>
          </a:p>
        </p:txBody>
      </p:sp>
    </p:spTree>
    <p:extLst>
      <p:ext uri="{BB962C8B-B14F-4D97-AF65-F5344CB8AC3E}">
        <p14:creationId xmlns:p14="http://schemas.microsoft.com/office/powerpoint/2010/main" val="2228829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E909024-8C1F-4E08-B84C-48458F0E23D5}"/>
              </a:ext>
            </a:extLst>
          </p:cNvPr>
          <p:cNvSpPr>
            <a:spLocks noGrp="1"/>
          </p:cNvSpPr>
          <p:nvPr>
            <p:ph type="title"/>
          </p:nvPr>
        </p:nvSpPr>
        <p:spPr/>
        <p:txBody>
          <a:bodyPr/>
          <a:lstStyle/>
          <a:p>
            <a:r>
              <a:rPr lang="da-DK" dirty="0"/>
              <a:t>Fritidspædagogikkens ”Chok” nr. 2</a:t>
            </a:r>
          </a:p>
        </p:txBody>
      </p:sp>
      <p:sp>
        <p:nvSpPr>
          <p:cNvPr id="11" name="Pladsholder til tekst 10">
            <a:extLst>
              <a:ext uri="{FF2B5EF4-FFF2-40B4-BE49-F238E27FC236}">
                <a16:creationId xmlns:a16="http://schemas.microsoft.com/office/drawing/2014/main" id="{C31B7C3F-171F-4FAD-B5B3-C4901ADD69A5}"/>
              </a:ext>
            </a:extLst>
          </p:cNvPr>
          <p:cNvSpPr>
            <a:spLocks noGrp="1"/>
          </p:cNvSpPr>
          <p:nvPr>
            <p:ph type="body" sz="half" idx="2"/>
          </p:nvPr>
        </p:nvSpPr>
        <p:spPr/>
        <p:txBody>
          <a:bodyPr/>
          <a:lstStyle/>
          <a:p>
            <a:endParaRPr lang="da-DK" dirty="0"/>
          </a:p>
        </p:txBody>
      </p:sp>
      <p:pic>
        <p:nvPicPr>
          <p:cNvPr id="12" name="Billede 11" descr="forside.jpg">
            <a:extLst>
              <a:ext uri="{FF2B5EF4-FFF2-40B4-BE49-F238E27FC236}">
                <a16:creationId xmlns:a16="http://schemas.microsoft.com/office/drawing/2014/main" id="{B7C99784-63AB-468A-8A48-6C058B57ECAA}"/>
              </a:ext>
            </a:extLst>
          </p:cNvPr>
          <p:cNvPicPr>
            <a:picLocks noChangeAspect="1"/>
          </p:cNvPicPr>
          <p:nvPr/>
        </p:nvPicPr>
        <p:blipFill rotWithShape="1">
          <a:blip r:embed="rId2" cstate="print"/>
          <a:srcRect r="5" b="16478"/>
          <a:stretch/>
        </p:blipFill>
        <p:spPr>
          <a:xfrm>
            <a:off x="798511" y="2057401"/>
            <a:ext cx="3973513" cy="4651872"/>
          </a:xfrm>
          <a:prstGeom prst="rect">
            <a:avLst/>
          </a:prstGeom>
        </p:spPr>
      </p:pic>
      <p:sp>
        <p:nvSpPr>
          <p:cNvPr id="13" name="Titel 1">
            <a:extLst>
              <a:ext uri="{FF2B5EF4-FFF2-40B4-BE49-F238E27FC236}">
                <a16:creationId xmlns:a16="http://schemas.microsoft.com/office/drawing/2014/main" id="{C6D3F1CC-508A-460F-A40F-17E471B6EE28}"/>
              </a:ext>
            </a:extLst>
          </p:cNvPr>
          <p:cNvSpPr>
            <a:spLocks noGrp="1"/>
          </p:cNvSpPr>
          <p:nvPr>
            <p:ph idx="1"/>
          </p:nvPr>
        </p:nvSpPr>
        <p:spPr>
          <a:xfrm>
            <a:off x="5593815" y="800291"/>
            <a:ext cx="5678488" cy="5564166"/>
          </a:xfrm>
        </p:spPr>
        <p:txBody>
          <a:bodyPr>
            <a:normAutofit fontScale="90000" lnSpcReduction="20000"/>
          </a:bodyPr>
          <a:lstStyle/>
          <a:p>
            <a:r>
              <a:rPr lang="da-DK" b="1" i="1" dirty="0">
                <a:solidFill>
                  <a:srgbClr val="FF0000"/>
                </a:solidFill>
              </a:rPr>
              <a:t>Hjælp – Kineserne kommer – med Tigermødre!!</a:t>
            </a:r>
            <a:br>
              <a:rPr lang="da-DK" b="1" i="1" dirty="0"/>
            </a:br>
            <a:endParaRPr lang="da-DK" b="1" i="1" dirty="0"/>
          </a:p>
          <a:p>
            <a:r>
              <a:rPr lang="da-DK" sz="2200" b="1" i="1" dirty="0"/>
              <a:t>Pausen (fritiden) bliver et bidrag til det den var pause fra (skolen</a:t>
            </a:r>
            <a:r>
              <a:rPr lang="da-DK" sz="2200" i="1" dirty="0"/>
              <a:t>)</a:t>
            </a:r>
          </a:p>
          <a:p>
            <a:r>
              <a:rPr lang="da-DK" sz="2800" dirty="0"/>
              <a:t>Jasmin 1. kl.</a:t>
            </a:r>
            <a:endParaRPr lang="da-DK" sz="1600" dirty="0"/>
          </a:p>
          <a:p>
            <a:r>
              <a:rPr lang="da-DK" sz="2400" dirty="0"/>
              <a:t>I frokostpausen organiserer legepatruljen lege i skolegården så de får bevæget sig </a:t>
            </a:r>
          </a:p>
          <a:p>
            <a:r>
              <a:rPr lang="da-DK" sz="2400" dirty="0"/>
              <a:t>Mathias 4. kl.:                                                     </a:t>
            </a:r>
          </a:p>
          <a:p>
            <a:r>
              <a:rPr lang="da-DK" sz="2400" dirty="0"/>
              <a:t>’Mens de spiser snakker de om hvor den mad de har derhjemme i køleskabet kommer fra’</a:t>
            </a:r>
          </a:p>
          <a:p>
            <a:r>
              <a:rPr lang="da-DK" sz="2400" dirty="0"/>
              <a:t>Frederik 8. kl.:                       	</a:t>
            </a:r>
          </a:p>
          <a:p>
            <a:r>
              <a:rPr lang="da-DK" sz="2400" dirty="0"/>
              <a:t>’Cykler hen til Handelsgymnasiet’ – det giver point i skolens cykelkonkurrence</a:t>
            </a:r>
          </a:p>
          <a:p>
            <a:endParaRPr lang="da-DK" sz="2200" i="1" dirty="0"/>
          </a:p>
          <a:p>
            <a:r>
              <a:rPr lang="da-DK" sz="2400" b="1" i="1" dirty="0">
                <a:solidFill>
                  <a:srgbClr val="FF0000"/>
                </a:solidFill>
              </a:rPr>
              <a:t>Fritiden blev set som et potentiale, der kunne sikre en spændende og varierede skoledag</a:t>
            </a:r>
            <a:r>
              <a:rPr lang="da-DK" sz="2400" dirty="0"/>
              <a:t>.</a:t>
            </a:r>
          </a:p>
          <a:p>
            <a:endParaRPr lang="da-DK" sz="2200" i="1" dirty="0"/>
          </a:p>
        </p:txBody>
      </p:sp>
    </p:spTree>
    <p:extLst>
      <p:ext uri="{BB962C8B-B14F-4D97-AF65-F5344CB8AC3E}">
        <p14:creationId xmlns:p14="http://schemas.microsoft.com/office/powerpoint/2010/main" val="1688127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b="1" i="1" dirty="0"/>
              <a:t>Pædagogik: Fra underholdende legende fritid til potentiale for bedre læring</a:t>
            </a:r>
          </a:p>
        </p:txBody>
      </p:sp>
      <p:pic>
        <p:nvPicPr>
          <p:cNvPr id="4" name="Pladsholder til indhold 3" descr="Anders And billede.gif"/>
          <p:cNvPicPr>
            <a:picLocks noGrp="1" noChangeAspect="1"/>
          </p:cNvPicPr>
          <p:nvPr>
            <p:ph idx="1"/>
          </p:nvPr>
        </p:nvPicPr>
        <p:blipFill>
          <a:blip r:embed="rId3" cstate="print"/>
          <a:stretch>
            <a:fillRect/>
          </a:stretch>
        </p:blipFill>
        <p:spPr>
          <a:xfrm>
            <a:off x="5231904" y="1988840"/>
            <a:ext cx="5192110" cy="39890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6" name="Billede 5" descr="anders og ungerne.jpg"/>
          <p:cNvPicPr>
            <a:picLocks noChangeAspect="1"/>
          </p:cNvPicPr>
          <p:nvPr/>
        </p:nvPicPr>
        <p:blipFill>
          <a:blip r:embed="rId4" cstate="print"/>
          <a:stretch>
            <a:fillRect/>
          </a:stretch>
        </p:blipFill>
        <p:spPr>
          <a:xfrm>
            <a:off x="2135560" y="1988840"/>
            <a:ext cx="2286000" cy="15621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8" name="Tekstboks 7"/>
          <p:cNvSpPr txBox="1"/>
          <p:nvPr/>
        </p:nvSpPr>
        <p:spPr>
          <a:xfrm>
            <a:off x="1775520" y="3933056"/>
            <a:ext cx="309634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1" u="none" strike="noStrike" kern="1200" cap="none" spc="0" normalizeH="0" baseline="0" noProof="0" dirty="0">
                <a:ln>
                  <a:noFill/>
                </a:ln>
                <a:solidFill>
                  <a:srgbClr val="002060"/>
                </a:solidFill>
                <a:effectLst/>
                <a:uLnTx/>
                <a:uFillTx/>
                <a:latin typeface="Calibri" panose="020F0502020204030204"/>
                <a:ea typeface="+mn-ea"/>
                <a:cs typeface="+mn-cs"/>
              </a:rPr>
              <a:t>Tegneserien var ”under holdning” – men er nu en ny mulighed for bedre læring.</a:t>
            </a:r>
            <a:endParaRPr kumimoji="0" lang="da-DK"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Billede 8" descr="logo---hvid_med-payoff.png"/>
          <p:cNvPicPr>
            <a:picLocks noChangeAspect="1"/>
          </p:cNvPicPr>
          <p:nvPr/>
        </p:nvPicPr>
        <p:blipFill>
          <a:blip r:embed="rId5" cstate="print"/>
          <a:stretch>
            <a:fillRect/>
          </a:stretch>
        </p:blipFill>
        <p:spPr>
          <a:xfrm>
            <a:off x="8760296" y="6021289"/>
            <a:ext cx="1763688" cy="700521"/>
          </a:xfrm>
          <a:prstGeom prst="rect">
            <a:avLst/>
          </a:prstGeom>
        </p:spPr>
      </p:pic>
      <p:sp>
        <p:nvSpPr>
          <p:cNvPr id="7" name="Tekstboks 6"/>
          <p:cNvSpPr txBox="1"/>
          <p:nvPr/>
        </p:nvSpPr>
        <p:spPr>
          <a:xfrm>
            <a:off x="2927648" y="6309320"/>
            <a:ext cx="57606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Anders And &amp; Co. </a:t>
            </a:r>
            <a:r>
              <a:rPr kumimoji="0" lang="da-DK" sz="1800" b="0" i="0" u="none" strike="noStrike" kern="1200" cap="none" spc="0" normalizeH="0" baseline="0" noProof="0" dirty="0" err="1">
                <a:ln>
                  <a:noFill/>
                </a:ln>
                <a:solidFill>
                  <a:prstClr val="black"/>
                </a:solidFill>
                <a:effectLst/>
                <a:uLnTx/>
                <a:uFillTx/>
                <a:latin typeface="Calibri" panose="020F0502020204030204"/>
                <a:ea typeface="+mn-ea"/>
                <a:cs typeface="+mn-cs"/>
              </a:rPr>
              <a:t>Politkken</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december 2015</a:t>
            </a:r>
          </a:p>
        </p:txBody>
      </p:sp>
    </p:spTree>
    <p:extLst>
      <p:ext uri="{BB962C8B-B14F-4D97-AF65-F5344CB8AC3E}">
        <p14:creationId xmlns:p14="http://schemas.microsoft.com/office/powerpoint/2010/main" val="1548050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jord, gulv&#10;&#10;Automatisk genereret beskrivelse">
            <a:extLst>
              <a:ext uri="{FF2B5EF4-FFF2-40B4-BE49-F238E27FC236}">
                <a16:creationId xmlns:a16="http://schemas.microsoft.com/office/drawing/2014/main" id="{B294E1ED-92A8-4B3F-977D-B564F235BA2B}"/>
              </a:ext>
            </a:extLst>
          </p:cNvPr>
          <p:cNvPicPr>
            <a:picLocks noChangeAspect="1"/>
          </p:cNvPicPr>
          <p:nvPr/>
        </p:nvPicPr>
        <p:blipFill rotWithShape="1">
          <a:blip r:embed="rId2">
            <a:alphaModFix amt="60000"/>
          </a:blip>
          <a:srcRect l="16250" r="1246" b="-2"/>
          <a:stretch/>
        </p:blipFill>
        <p:spPr>
          <a:xfrm>
            <a:off x="6096000" y="-59323"/>
            <a:ext cx="6099048" cy="6856614"/>
          </a:xfrm>
          <a:prstGeom prst="rect">
            <a:avLst/>
          </a:prstGeom>
        </p:spPr>
      </p:pic>
      <p:pic>
        <p:nvPicPr>
          <p:cNvPr id="8" name="Billede 7" descr="Et billede, der indeholder udendørs, person, træ, cykel&#10;&#10;Automatisk genereret beskrivelse">
            <a:extLst>
              <a:ext uri="{FF2B5EF4-FFF2-40B4-BE49-F238E27FC236}">
                <a16:creationId xmlns:a16="http://schemas.microsoft.com/office/drawing/2014/main" id="{ABA4B449-59D8-4D8C-9266-4D0BBBD866FC}"/>
              </a:ext>
            </a:extLst>
          </p:cNvPr>
          <p:cNvPicPr>
            <a:picLocks noChangeAspect="1"/>
          </p:cNvPicPr>
          <p:nvPr/>
        </p:nvPicPr>
        <p:blipFill rotWithShape="1">
          <a:blip r:embed="rId3">
            <a:alphaModFix amt="60000"/>
          </a:blip>
          <a:srcRect r="2401" b="3"/>
          <a:stretch/>
        </p:blipFill>
        <p:spPr>
          <a:xfrm>
            <a:off x="19" y="10"/>
            <a:ext cx="6797387" cy="6856614"/>
          </a:xfrm>
          <a:prstGeom prst="rect">
            <a:avLst/>
          </a:prstGeom>
        </p:spPr>
      </p:pic>
      <p:sp>
        <p:nvSpPr>
          <p:cNvPr id="4" name="Rektangel 3"/>
          <p:cNvSpPr/>
          <p:nvPr/>
        </p:nvSpPr>
        <p:spPr>
          <a:xfrm>
            <a:off x="683160" y="2245600"/>
            <a:ext cx="626469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1" u="none" strike="noStrike" kern="1200" cap="none" spc="0" normalizeH="0" baseline="0" noProof="0" dirty="0">
                <a:ln>
                  <a:noFill/>
                </a:ln>
                <a:solidFill>
                  <a:prstClr val="black"/>
                </a:solidFill>
                <a:effectLst/>
                <a:uLnTx/>
                <a:uFillTx/>
                <a:latin typeface="Calibri" panose="020F0502020204030204"/>
                <a:ea typeface="+mn-ea"/>
                <a:cs typeface="+mn-cs"/>
              </a:rPr>
              <a:t>..at den vigtigste og den nyttigste regel for børneopdragelse går ud på ikke at vinde tid, men at spilde tid. …For undervisning af et barn er en gerning, hvor man forstår at spilde tid for at vinde tid….</a:t>
            </a:r>
          </a:p>
        </p:txBody>
      </p:sp>
      <p:sp>
        <p:nvSpPr>
          <p:cNvPr id="5" name="Rektangel 4"/>
          <p:cNvSpPr/>
          <p:nvPr/>
        </p:nvSpPr>
        <p:spPr>
          <a:xfrm>
            <a:off x="683160" y="4884491"/>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00"/>
                </a:solidFill>
                <a:effectLst/>
                <a:uLnTx/>
                <a:uFillTx/>
                <a:latin typeface="Calibri" panose="020F0502020204030204"/>
                <a:ea typeface="+mn-ea"/>
                <a:cs typeface="+mn-cs"/>
              </a:rPr>
              <a:t>Jean-Jacques Rousseau i 1762 i romanen </a:t>
            </a:r>
            <a:r>
              <a:rPr kumimoji="0" lang="da-DK" sz="1800" b="0" i="1" u="none" strike="noStrike" kern="1200" cap="none" spc="0" normalizeH="0" baseline="0" noProof="0" dirty="0">
                <a:ln>
                  <a:noFill/>
                </a:ln>
                <a:solidFill>
                  <a:srgbClr val="FFFF00"/>
                </a:solidFill>
                <a:effectLst/>
                <a:uLnTx/>
                <a:uFillTx/>
                <a:latin typeface="Calibri" panose="020F0502020204030204"/>
                <a:ea typeface="+mn-ea"/>
                <a:cs typeface="+mn-cs"/>
              </a:rPr>
              <a:t>Emile. Eller om opdragelsen.</a:t>
            </a:r>
            <a:r>
              <a:rPr kumimoji="0" lang="da-DK" sz="1800" b="0" i="0" u="none" strike="noStrike" kern="1200" cap="none" spc="0" normalizeH="0" baseline="0" noProof="0" dirty="0">
                <a:ln>
                  <a:noFill/>
                </a:ln>
                <a:solidFill>
                  <a:srgbClr val="FFFF00"/>
                </a:solidFill>
                <a:effectLst/>
                <a:uLnTx/>
                <a:uFillTx/>
                <a:latin typeface="Calibri" panose="020F0502020204030204"/>
                <a:ea typeface="+mn-ea"/>
                <a:cs typeface="+mn-cs"/>
              </a:rPr>
              <a:t> </a:t>
            </a:r>
          </a:p>
        </p:txBody>
      </p:sp>
      <p:sp>
        <p:nvSpPr>
          <p:cNvPr id="7" name="Titel 6"/>
          <p:cNvSpPr>
            <a:spLocks noGrp="1"/>
          </p:cNvSpPr>
          <p:nvPr>
            <p:ph type="title"/>
          </p:nvPr>
        </p:nvSpPr>
        <p:spPr>
          <a:xfrm>
            <a:off x="1024128" y="770662"/>
            <a:ext cx="9720072" cy="1499616"/>
          </a:xfrm>
        </p:spPr>
        <p:txBody>
          <a:bodyPr>
            <a:normAutofit/>
          </a:bodyPr>
          <a:lstStyle/>
          <a:p>
            <a:r>
              <a:rPr lang="da-DK" dirty="0">
                <a:solidFill>
                  <a:schemeClr val="tx2"/>
                </a:solidFill>
              </a:rPr>
              <a:t>”Kongevejen for skandinavisk pædagogik”</a:t>
            </a:r>
            <a:r>
              <a:rPr lang="da-DK" dirty="0">
                <a:solidFill>
                  <a:srgbClr val="FFFF00"/>
                </a:solidFill>
              </a:rPr>
              <a:t> </a:t>
            </a:r>
          </a:p>
        </p:txBody>
      </p:sp>
    </p:spTree>
    <p:extLst>
      <p:ext uri="{BB962C8B-B14F-4D97-AF65-F5344CB8AC3E}">
        <p14:creationId xmlns:p14="http://schemas.microsoft.com/office/powerpoint/2010/main" val="250959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697C4BCC-C128-4AFA-BE1F-74D370490EDB}"/>
              </a:ext>
            </a:extLst>
          </p:cNvPr>
          <p:cNvSpPr txBox="1">
            <a:spLocks/>
          </p:cNvSpPr>
          <p:nvPr/>
        </p:nvSpPr>
        <p:spPr>
          <a:xfrm>
            <a:off x="2943963" y="6097233"/>
            <a:ext cx="8915399" cy="6160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da-DK"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2" name="Tekstfelt 1">
            <a:extLst>
              <a:ext uri="{FF2B5EF4-FFF2-40B4-BE49-F238E27FC236}">
                <a16:creationId xmlns:a16="http://schemas.microsoft.com/office/drawing/2014/main" id="{F36CB43E-5C75-45F6-922C-9ED7AB98386D}"/>
              </a:ext>
            </a:extLst>
          </p:cNvPr>
          <p:cNvSpPr txBox="1"/>
          <p:nvPr/>
        </p:nvSpPr>
        <p:spPr>
          <a:xfrm>
            <a:off x="1959429" y="771896"/>
            <a:ext cx="36719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5" name="Tekstfelt 4">
            <a:extLst>
              <a:ext uri="{FF2B5EF4-FFF2-40B4-BE49-F238E27FC236}">
                <a16:creationId xmlns:a16="http://schemas.microsoft.com/office/drawing/2014/main" id="{2A2E1D7A-5F71-46BC-B15A-F9A0546FE297}"/>
              </a:ext>
            </a:extLst>
          </p:cNvPr>
          <p:cNvSpPr txBox="1"/>
          <p:nvPr/>
        </p:nvSpPr>
        <p:spPr>
          <a:xfrm>
            <a:off x="2579077" y="711454"/>
            <a:ext cx="3920282" cy="4616648"/>
          </a:xfrm>
          <a:prstGeom prst="rect">
            <a:avLst/>
          </a:prstGeom>
          <a:noFill/>
          <a:ln w="127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Undervisning</a:t>
            </a:r>
            <a:b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Grundlag: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Curriculum/pensumstyret – trives undervejs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unges position: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Sat i en klasse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 voksne bestemmer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Relationer skabes i og med opgaven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løses.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Tager alskens didaktiske metoder til at nå mål.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Faglig/personlig autoritet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kstfelt 6">
            <a:extLst>
              <a:ext uri="{FF2B5EF4-FFF2-40B4-BE49-F238E27FC236}">
                <a16:creationId xmlns:a16="http://schemas.microsoft.com/office/drawing/2014/main" id="{85B76DE5-390F-4314-8D6F-21808997D344}"/>
              </a:ext>
            </a:extLst>
          </p:cNvPr>
          <p:cNvSpPr txBox="1"/>
          <p:nvPr/>
        </p:nvSpPr>
        <p:spPr>
          <a:xfrm>
            <a:off x="8005573" y="705177"/>
            <a:ext cx="3920282" cy="5447645"/>
          </a:xfrm>
          <a:prstGeom prst="rect">
            <a:avLst/>
          </a:prstGeom>
          <a:noFill/>
          <a:ln w="127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Fritidsaktivitet</a:t>
            </a:r>
            <a:b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Grundlag: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Selvbestemmelse (Indenfor mulighedsrummet)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unges position: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Valg af kammerater – venner og aktiviteter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Valg af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Relationer skabes i leg og aktivitet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Den voksne: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”Flow” –omsætter af de unges optagetheder, ideer og engagement.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Introducerer – inspirerer – igangsætter – deltager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Relativ jævnbyrdighed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Ellipse 8">
            <a:extLst>
              <a:ext uri="{FF2B5EF4-FFF2-40B4-BE49-F238E27FC236}">
                <a16:creationId xmlns:a16="http://schemas.microsoft.com/office/drawing/2014/main" id="{D8D3F20E-DABE-439E-8B06-F2087FB8AA30}"/>
              </a:ext>
            </a:extLst>
          </p:cNvPr>
          <p:cNvSpPr/>
          <p:nvPr/>
        </p:nvSpPr>
        <p:spPr>
          <a:xfrm>
            <a:off x="5479965" y="1376223"/>
            <a:ext cx="3028207" cy="1224946"/>
          </a:xfrm>
          <a:prstGeom prst="ellipse">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Ellipse 9">
            <a:extLst>
              <a:ext uri="{FF2B5EF4-FFF2-40B4-BE49-F238E27FC236}">
                <a16:creationId xmlns:a16="http://schemas.microsoft.com/office/drawing/2014/main" id="{C906E917-C8E8-49B6-9243-0FEFE473BEB3}"/>
              </a:ext>
            </a:extLst>
          </p:cNvPr>
          <p:cNvSpPr/>
          <p:nvPr/>
        </p:nvSpPr>
        <p:spPr>
          <a:xfrm>
            <a:off x="5703668" y="3015166"/>
            <a:ext cx="2682927" cy="1168777"/>
          </a:xfrm>
          <a:prstGeom prst="ellipse">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Tekstfelt 5">
            <a:extLst>
              <a:ext uri="{FF2B5EF4-FFF2-40B4-BE49-F238E27FC236}">
                <a16:creationId xmlns:a16="http://schemas.microsoft.com/office/drawing/2014/main" id="{88666266-7EEF-4937-8403-8F7796E67D81}"/>
              </a:ext>
            </a:extLst>
          </p:cNvPr>
          <p:cNvSpPr txBox="1"/>
          <p:nvPr/>
        </p:nvSpPr>
        <p:spPr>
          <a:xfrm>
            <a:off x="5987814" y="1704985"/>
            <a:ext cx="22552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Komplementaritet</a:t>
            </a:r>
          </a:p>
        </p:txBody>
      </p:sp>
      <p:sp>
        <p:nvSpPr>
          <p:cNvPr id="11" name="Tekstfelt 10">
            <a:extLst>
              <a:ext uri="{FF2B5EF4-FFF2-40B4-BE49-F238E27FC236}">
                <a16:creationId xmlns:a16="http://schemas.microsoft.com/office/drawing/2014/main" id="{93B526B5-76B6-4A2E-886E-DB4F30A9A509}"/>
              </a:ext>
            </a:extLst>
          </p:cNvPr>
          <p:cNvSpPr txBox="1"/>
          <p:nvPr/>
        </p:nvSpPr>
        <p:spPr>
          <a:xfrm>
            <a:off x="6442284" y="3390605"/>
            <a:ext cx="225526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Metalæring</a:t>
            </a:r>
          </a:p>
        </p:txBody>
      </p:sp>
      <p:sp>
        <p:nvSpPr>
          <p:cNvPr id="12" name="Ellipse 11">
            <a:extLst>
              <a:ext uri="{FF2B5EF4-FFF2-40B4-BE49-F238E27FC236}">
                <a16:creationId xmlns:a16="http://schemas.microsoft.com/office/drawing/2014/main" id="{09A3C5B6-93DF-42D2-BC5F-6147218EDACC}"/>
              </a:ext>
            </a:extLst>
          </p:cNvPr>
          <p:cNvSpPr/>
          <p:nvPr/>
        </p:nvSpPr>
        <p:spPr>
          <a:xfrm>
            <a:off x="5703667" y="4538430"/>
            <a:ext cx="2682927" cy="1168777"/>
          </a:xfrm>
          <a:prstGeom prst="ellipse">
            <a:avLst/>
          </a:prstGeom>
          <a:no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ekstfelt 12">
            <a:extLst>
              <a:ext uri="{FF2B5EF4-FFF2-40B4-BE49-F238E27FC236}">
                <a16:creationId xmlns:a16="http://schemas.microsoft.com/office/drawing/2014/main" id="{11F41C8C-7D63-4DE8-BADC-4F3D7A439894}"/>
              </a:ext>
            </a:extLst>
          </p:cNvPr>
          <p:cNvSpPr txBox="1"/>
          <p:nvPr/>
        </p:nvSpPr>
        <p:spPr>
          <a:xfrm>
            <a:off x="6745242" y="4890676"/>
            <a:ext cx="8246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Flow</a:t>
            </a:r>
          </a:p>
        </p:txBody>
      </p:sp>
    </p:spTree>
    <p:extLst>
      <p:ext uri="{BB962C8B-B14F-4D97-AF65-F5344CB8AC3E}">
        <p14:creationId xmlns:p14="http://schemas.microsoft.com/office/powerpoint/2010/main" val="3178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p:bldP spid="11" grpId="0"/>
      <p:bldP spid="12" grpId="0" animBg="1"/>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D9EE0738-5DE9-4352-A6E5-53585726AE96}"/>
              </a:ext>
            </a:extLst>
          </p:cNvPr>
          <p:cNvSpPr>
            <a:spLocks noGrp="1"/>
          </p:cNvSpPr>
          <p:nvPr>
            <p:ph type="body" idx="1"/>
          </p:nvPr>
        </p:nvSpPr>
        <p:spPr>
          <a:xfrm>
            <a:off x="790489" y="1243411"/>
            <a:ext cx="4856158" cy="679994"/>
          </a:xfrm>
        </p:spPr>
        <p:txBody>
          <a:bodyPr/>
          <a:lstStyle/>
          <a:p>
            <a:r>
              <a:rPr lang="da-DK" dirty="0"/>
              <a:t>Formel uddannelse - Skole</a:t>
            </a:r>
          </a:p>
        </p:txBody>
      </p:sp>
      <p:sp>
        <p:nvSpPr>
          <p:cNvPr id="7" name="Pladsholder til indhold 6">
            <a:extLst>
              <a:ext uri="{FF2B5EF4-FFF2-40B4-BE49-F238E27FC236}">
                <a16:creationId xmlns:a16="http://schemas.microsoft.com/office/drawing/2014/main" id="{F401C511-47ED-46C0-A16F-FE4A7282499E}"/>
              </a:ext>
            </a:extLst>
          </p:cNvPr>
          <p:cNvSpPr>
            <a:spLocks noGrp="1"/>
          </p:cNvSpPr>
          <p:nvPr>
            <p:ph sz="quarter" idx="4294967295"/>
          </p:nvPr>
        </p:nvSpPr>
        <p:spPr>
          <a:xfrm>
            <a:off x="674212" y="2138416"/>
            <a:ext cx="5088712" cy="3117680"/>
          </a:xfrm>
        </p:spPr>
        <p:txBody>
          <a:bodyPr>
            <a:normAutofit fontScale="77500" lnSpcReduction="20000"/>
          </a:bodyPr>
          <a:lstStyle/>
          <a:p>
            <a:r>
              <a:rPr lang="da-DK" sz="2500" dirty="0"/>
              <a:t>Fremmedbestemt</a:t>
            </a:r>
          </a:p>
          <a:p>
            <a:r>
              <a:rPr lang="da-DK" sz="2500" dirty="0"/>
              <a:t>Læreplaner</a:t>
            </a:r>
          </a:p>
          <a:p>
            <a:r>
              <a:rPr lang="da-DK" sz="2500" dirty="0"/>
              <a:t>Fag om verden</a:t>
            </a:r>
          </a:p>
          <a:p>
            <a:r>
              <a:rPr lang="da-DK" sz="2500" dirty="0"/>
              <a:t>Mål, Test, eksamen</a:t>
            </a:r>
          </a:p>
          <a:p>
            <a:r>
              <a:rPr lang="da-DK" sz="2500" dirty="0"/>
              <a:t>Lærer - autoritet igennem viden og formidling</a:t>
            </a:r>
          </a:p>
          <a:p>
            <a:r>
              <a:rPr lang="da-DK" sz="2500" dirty="0"/>
              <a:t>Elev</a:t>
            </a:r>
          </a:p>
          <a:p>
            <a:r>
              <a:rPr lang="da-DK" sz="2500" dirty="0"/>
              <a:t>”Rigtig og forkert – læringsmiljø”</a:t>
            </a:r>
          </a:p>
          <a:p>
            <a:r>
              <a:rPr lang="da-DK" sz="2500" dirty="0" err="1"/>
              <a:t>Be-stå</a:t>
            </a:r>
            <a:endParaRPr lang="da-DK" sz="2500" dirty="0"/>
          </a:p>
          <a:p>
            <a:r>
              <a:rPr lang="da-DK" sz="2500" dirty="0"/>
              <a:t>Forberede til fremtiden</a:t>
            </a:r>
          </a:p>
          <a:p>
            <a:pPr marL="0" indent="0">
              <a:buNone/>
            </a:pPr>
            <a:endParaRPr lang="da-DK" dirty="0"/>
          </a:p>
        </p:txBody>
      </p:sp>
      <p:sp>
        <p:nvSpPr>
          <p:cNvPr id="6" name="Pladsholder til tekst 5">
            <a:extLst>
              <a:ext uri="{FF2B5EF4-FFF2-40B4-BE49-F238E27FC236}">
                <a16:creationId xmlns:a16="http://schemas.microsoft.com/office/drawing/2014/main" id="{4709AAF4-5D53-4F1B-826E-A32E0578912F}"/>
              </a:ext>
            </a:extLst>
          </p:cNvPr>
          <p:cNvSpPr>
            <a:spLocks noGrp="1"/>
          </p:cNvSpPr>
          <p:nvPr>
            <p:ph type="body" sz="quarter" idx="3"/>
          </p:nvPr>
        </p:nvSpPr>
        <p:spPr>
          <a:xfrm>
            <a:off x="6096000" y="1213249"/>
            <a:ext cx="4864491" cy="679994"/>
          </a:xfrm>
        </p:spPr>
        <p:txBody>
          <a:bodyPr/>
          <a:lstStyle/>
          <a:p>
            <a:r>
              <a:rPr lang="da-DK" dirty="0"/>
              <a:t>Uformel uddannelse – fri tid</a:t>
            </a:r>
          </a:p>
        </p:txBody>
      </p:sp>
      <p:sp>
        <p:nvSpPr>
          <p:cNvPr id="8" name="Pladsholder til indhold 7">
            <a:extLst>
              <a:ext uri="{FF2B5EF4-FFF2-40B4-BE49-F238E27FC236}">
                <a16:creationId xmlns:a16="http://schemas.microsoft.com/office/drawing/2014/main" id="{A5EEADC8-741C-4E1E-B359-EBC5C062E4C8}"/>
              </a:ext>
            </a:extLst>
          </p:cNvPr>
          <p:cNvSpPr>
            <a:spLocks noGrp="1"/>
          </p:cNvSpPr>
          <p:nvPr>
            <p:ph sz="quarter" idx="4294967295"/>
          </p:nvPr>
        </p:nvSpPr>
        <p:spPr>
          <a:xfrm>
            <a:off x="5983886" y="1997322"/>
            <a:ext cx="5088713" cy="3596177"/>
          </a:xfrm>
        </p:spPr>
        <p:txBody>
          <a:bodyPr>
            <a:noAutofit/>
          </a:bodyPr>
          <a:lstStyle/>
          <a:p>
            <a:r>
              <a:rPr lang="da-DK" sz="1600" dirty="0"/>
              <a:t>Selvbestemt</a:t>
            </a:r>
          </a:p>
          <a:p>
            <a:r>
              <a:rPr lang="da-DK" sz="1600" dirty="0"/>
              <a:t>Interesser/engagementer</a:t>
            </a:r>
          </a:p>
          <a:p>
            <a:r>
              <a:rPr lang="da-DK" sz="1600" dirty="0"/>
              <a:t>Leg og Aktiviteter i og med verden</a:t>
            </a:r>
          </a:p>
          <a:p>
            <a:r>
              <a:rPr lang="da-DK" sz="1600" dirty="0"/>
              <a:t>Afslappende og alvorlig sjov</a:t>
            </a:r>
          </a:p>
          <a:p>
            <a:r>
              <a:rPr lang="da-DK" sz="1600" dirty="0"/>
              <a:t>Pædagog - autoritet via lege/aktivitetsmester</a:t>
            </a:r>
          </a:p>
          <a:p>
            <a:r>
              <a:rPr lang="da-DK" sz="1600" dirty="0"/>
              <a:t>Børn og unge</a:t>
            </a:r>
          </a:p>
          <a:p>
            <a:r>
              <a:rPr lang="da-DK" sz="1600" dirty="0"/>
              <a:t>Nysgerrigt, eksperimenterende og fællesskabende læringsmiljø</a:t>
            </a:r>
          </a:p>
          <a:p>
            <a:r>
              <a:rPr lang="da-DK" sz="1600" dirty="0" err="1"/>
              <a:t>For-stå</a:t>
            </a:r>
            <a:endParaRPr lang="da-DK" sz="1600" dirty="0"/>
          </a:p>
          <a:p>
            <a:r>
              <a:rPr lang="da-DK" sz="1600" dirty="0"/>
              <a:t>Sjovt, muntert og virksomt her og nu</a:t>
            </a:r>
          </a:p>
        </p:txBody>
      </p:sp>
      <p:sp>
        <p:nvSpPr>
          <p:cNvPr id="9" name="Tekstfelt 8">
            <a:extLst>
              <a:ext uri="{FF2B5EF4-FFF2-40B4-BE49-F238E27FC236}">
                <a16:creationId xmlns:a16="http://schemas.microsoft.com/office/drawing/2014/main" id="{814E07F9-2CB0-4558-8E3F-AAFBDA546A46}"/>
              </a:ext>
            </a:extLst>
          </p:cNvPr>
          <p:cNvSpPr txBox="1"/>
          <p:nvPr/>
        </p:nvSpPr>
        <p:spPr>
          <a:xfrm>
            <a:off x="674211" y="5578206"/>
            <a:ext cx="4708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FF0000"/>
                </a:solidFill>
                <a:effectLst/>
                <a:uLnTx/>
                <a:uFillTx/>
                <a:latin typeface="Calibri" panose="020F0502020204030204"/>
                <a:ea typeface="+mn-ea"/>
                <a:cs typeface="+mn-cs"/>
              </a:rPr>
              <a:t>Kvalificering</a:t>
            </a:r>
            <a:r>
              <a:rPr kumimoji="0" lang="da-DK" sz="1800" b="0" i="1" u="none" strike="noStrike" kern="1200" cap="none" spc="0" normalizeH="0" baseline="0" noProof="0" dirty="0">
                <a:ln>
                  <a:noFill/>
                </a:ln>
                <a:solidFill>
                  <a:srgbClr val="FF0000"/>
                </a:solidFill>
                <a:effectLst/>
                <a:uLnTx/>
                <a:uFillTx/>
                <a:latin typeface="Calibri" panose="020F0502020204030204"/>
                <a:ea typeface="+mn-ea"/>
                <a:cs typeface="+mn-cs"/>
              </a:rPr>
              <a:t> tilegnelse af kulturelt ophobet viden, reduceret til fag, igennem undervisning    </a:t>
            </a:r>
          </a:p>
        </p:txBody>
      </p:sp>
      <p:sp>
        <p:nvSpPr>
          <p:cNvPr id="10" name="Tekstfelt 9">
            <a:extLst>
              <a:ext uri="{FF2B5EF4-FFF2-40B4-BE49-F238E27FC236}">
                <a16:creationId xmlns:a16="http://schemas.microsoft.com/office/drawing/2014/main" id="{EBCD174D-4F30-41C6-9428-E440858B430B}"/>
              </a:ext>
            </a:extLst>
          </p:cNvPr>
          <p:cNvSpPr txBox="1"/>
          <p:nvPr/>
        </p:nvSpPr>
        <p:spPr>
          <a:xfrm>
            <a:off x="5983886" y="5593499"/>
            <a:ext cx="47088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FF0000"/>
                </a:solidFill>
                <a:effectLst/>
                <a:uLnTx/>
                <a:uFillTx/>
                <a:latin typeface="Calibri" panose="020F0502020204030204"/>
                <a:ea typeface="+mn-ea"/>
                <a:cs typeface="+mn-cs"/>
              </a:rPr>
              <a:t>Selvbestemmelse: </a:t>
            </a:r>
            <a:r>
              <a:rPr kumimoji="0" lang="da-DK" sz="1800" b="0" i="1" u="none" strike="noStrike" kern="1200" cap="none" spc="0" normalizeH="0" baseline="0" noProof="0" dirty="0">
                <a:ln>
                  <a:noFill/>
                </a:ln>
                <a:solidFill>
                  <a:srgbClr val="FF0000"/>
                </a:solidFill>
                <a:effectLst/>
                <a:uLnTx/>
                <a:uFillTx/>
                <a:latin typeface="Calibri" panose="020F0502020204030204"/>
                <a:ea typeface="+mn-ea"/>
                <a:cs typeface="+mn-cs"/>
              </a:rPr>
              <a:t>Tilegnelse af selvtillid, selvværd og livsmod(trivsel) igennem realisering af egne ideer i levende og inkluderende fællesskaber.</a:t>
            </a:r>
          </a:p>
        </p:txBody>
      </p:sp>
      <p:sp>
        <p:nvSpPr>
          <p:cNvPr id="11" name="Tekstfelt 10">
            <a:extLst>
              <a:ext uri="{FF2B5EF4-FFF2-40B4-BE49-F238E27FC236}">
                <a16:creationId xmlns:a16="http://schemas.microsoft.com/office/drawing/2014/main" id="{93F1188A-1EB3-4B4B-A2C9-42476F129F86}"/>
              </a:ext>
            </a:extLst>
          </p:cNvPr>
          <p:cNvSpPr txBox="1"/>
          <p:nvPr/>
        </p:nvSpPr>
        <p:spPr>
          <a:xfrm>
            <a:off x="674211" y="133558"/>
            <a:ext cx="107272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a:ln>
                  <a:noFill/>
                </a:ln>
                <a:solidFill>
                  <a:prstClr val="black"/>
                </a:solidFill>
                <a:effectLst/>
                <a:uLnTx/>
                <a:uFillTx/>
                <a:latin typeface="Calibri" panose="020F0502020204030204"/>
                <a:ea typeface="+mn-ea"/>
                <a:cs typeface="+mn-cs"/>
              </a:rPr>
              <a:t>Skoletid og den frie tids læringsmiljø – Kvalificering og Selvbestemmelse</a:t>
            </a:r>
          </a:p>
        </p:txBody>
      </p:sp>
    </p:spTree>
    <p:extLst>
      <p:ext uri="{BB962C8B-B14F-4D97-AF65-F5344CB8AC3E}">
        <p14:creationId xmlns:p14="http://schemas.microsoft.com/office/powerpoint/2010/main" val="101751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000"/>
                                        <p:tgtEl>
                                          <p:spTgt spid="8">
                                            <p:txEl>
                                              <p:pRg st="3" end="3"/>
                                            </p:txEl>
                                          </p:spTgt>
                                        </p:tgtEl>
                                      </p:cBhvr>
                                    </p:animEffect>
                                    <p:anim calcmode="lin" valueType="num">
                                      <p:cBhvr>
                                        <p:cTn id="3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1000"/>
                                        <p:tgtEl>
                                          <p:spTgt spid="8">
                                            <p:txEl>
                                              <p:pRg st="5" end="5"/>
                                            </p:txEl>
                                          </p:spTgt>
                                        </p:tgtEl>
                                      </p:cBhvr>
                                    </p:animEffect>
                                    <p:anim calcmode="lin" valueType="num">
                                      <p:cBhvr>
                                        <p:cTn id="4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1000"/>
                                        <p:tgtEl>
                                          <p:spTgt spid="8">
                                            <p:txEl>
                                              <p:pRg st="6" end="6"/>
                                            </p:txEl>
                                          </p:spTgt>
                                        </p:tgtEl>
                                      </p:cBhvr>
                                    </p:animEffect>
                                    <p:anim calcmode="lin" valueType="num">
                                      <p:cBhvr>
                                        <p:cTn id="4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000"/>
                                        <p:tgtEl>
                                          <p:spTgt spid="8">
                                            <p:txEl>
                                              <p:pRg st="7" end="7"/>
                                            </p:txEl>
                                          </p:spTgt>
                                        </p:tgtEl>
                                      </p:cBhvr>
                                    </p:animEffect>
                                    <p:anim calcmode="lin" valueType="num">
                                      <p:cBhvr>
                                        <p:cTn id="5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fade">
                                      <p:cBhvr>
                                        <p:cTn id="54" dur="1000"/>
                                        <p:tgtEl>
                                          <p:spTgt spid="8">
                                            <p:txEl>
                                              <p:pRg st="8" end="8"/>
                                            </p:txEl>
                                          </p:spTgt>
                                        </p:tgtEl>
                                      </p:cBhvr>
                                    </p:animEffect>
                                    <p:anim calcmode="lin" valueType="num">
                                      <p:cBhvr>
                                        <p:cTn id="55"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fade">
                                      <p:cBhvr>
                                        <p:cTn id="61" dur="1000"/>
                                        <p:tgtEl>
                                          <p:spTgt spid="10">
                                            <p:txEl>
                                              <p:pRg st="0" end="0"/>
                                            </p:txEl>
                                          </p:spTgt>
                                        </p:tgtEl>
                                      </p:cBhvr>
                                    </p:animEffect>
                                    <p:anim calcmode="lin" valueType="num">
                                      <p:cBhvr>
                                        <p:cTn id="6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Nogle konsekvenser</a:t>
            </a:r>
          </a:p>
        </p:txBody>
      </p:sp>
      <p:sp>
        <p:nvSpPr>
          <p:cNvPr id="8" name="Pladsholder til indhold 7"/>
          <p:cNvSpPr>
            <a:spLocks noGrp="1"/>
          </p:cNvSpPr>
          <p:nvPr>
            <p:ph idx="1"/>
          </p:nvPr>
        </p:nvSpPr>
        <p:spPr/>
        <p:txBody>
          <a:bodyPr/>
          <a:lstStyle/>
          <a:p>
            <a:r>
              <a:rPr lang="da-DK" dirty="0"/>
              <a:t>1.4 mia. kr. flyttet fra fritid til skolens tid</a:t>
            </a:r>
          </a:p>
          <a:p>
            <a:r>
              <a:rPr lang="da-DK" dirty="0"/>
              <a:t>Porten står åben penge og ressourcer tyvstjæles fra fritid til skoletid</a:t>
            </a:r>
          </a:p>
          <a:p>
            <a:r>
              <a:rPr lang="da-DK" dirty="0"/>
              <a:t>Klub og fritid glider over i skolelovgivning uden max i forældrebetaling – socialt skævt</a:t>
            </a:r>
          </a:p>
          <a:p>
            <a:r>
              <a:rPr lang="da-DK" dirty="0"/>
              <a:t>Den pædagogfaglige ledelse forsvinder ud af skolen</a:t>
            </a:r>
          </a:p>
          <a:p>
            <a:r>
              <a:rPr lang="da-DK" dirty="0"/>
              <a:t>Tre holdskiftet i klubområdet med en særligt fokus på at være noget, når skolen har lukket, udvandes </a:t>
            </a:r>
          </a:p>
          <a:p>
            <a:r>
              <a:rPr lang="da-DK" dirty="0"/>
              <a:t>Intet centralt fokus på det fritids- og ungdomspædagogiske område siden År 2000 </a:t>
            </a:r>
          </a:p>
        </p:txBody>
      </p:sp>
    </p:spTree>
    <p:extLst>
      <p:ext uri="{BB962C8B-B14F-4D97-AF65-F5344CB8AC3E}">
        <p14:creationId xmlns:p14="http://schemas.microsoft.com/office/powerpoint/2010/main" val="854636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mand, person, kulør&#10;&#10;Automatisk genereret beskrivelse">
            <a:extLst>
              <a:ext uri="{FF2B5EF4-FFF2-40B4-BE49-F238E27FC236}">
                <a16:creationId xmlns:a16="http://schemas.microsoft.com/office/drawing/2014/main" id="{85E9D546-9BFB-4B8E-B395-3CA843942F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97" b="1"/>
          <a:stretch/>
        </p:blipFill>
        <p:spPr>
          <a:xfrm>
            <a:off x="-135467" y="10"/>
            <a:ext cx="12327467" cy="6857990"/>
          </a:xfrm>
          <a:prstGeom prst="rect">
            <a:avLst/>
          </a:prstGeom>
        </p:spPr>
      </p:pic>
      <p:sp>
        <p:nvSpPr>
          <p:cNvPr id="5" name="Tekstfelt 4">
            <a:extLst>
              <a:ext uri="{FF2B5EF4-FFF2-40B4-BE49-F238E27FC236}">
                <a16:creationId xmlns:a16="http://schemas.microsoft.com/office/drawing/2014/main" id="{0DBACCA0-56F1-4701-BCF1-D8C415729499}"/>
              </a:ext>
            </a:extLst>
          </p:cNvPr>
          <p:cNvSpPr txBox="1"/>
          <p:nvPr/>
        </p:nvSpPr>
        <p:spPr>
          <a:xfrm>
            <a:off x="424815" y="2347811"/>
            <a:ext cx="3438906" cy="384978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meget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jeg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snart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omstændighederne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skaber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menneskene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men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jeg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også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lige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snart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mennesket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skaber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omstændighederne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han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har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styrken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 sig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selv</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til</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regulere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disse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omstændighederne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efter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sin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vilje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Således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som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han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gør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det,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tager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han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selv</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andel</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dannelsen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af</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sig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selv</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og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på</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omstændighedernes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indflydelse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som</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påvirker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ham”.</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Rosendahl-Jensens</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oversættelse</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2021)</a:t>
            </a:r>
          </a:p>
        </p:txBody>
      </p:sp>
      <p:sp>
        <p:nvSpPr>
          <p:cNvPr id="20" name="Tekstfelt 19">
            <a:extLst>
              <a:ext uri="{FF2B5EF4-FFF2-40B4-BE49-F238E27FC236}">
                <a16:creationId xmlns:a16="http://schemas.microsoft.com/office/drawing/2014/main" id="{7275090F-4F3F-450F-9B09-6F59C2C9B7C8}"/>
              </a:ext>
            </a:extLst>
          </p:cNvPr>
          <p:cNvSpPr txBox="1"/>
          <p:nvPr/>
        </p:nvSpPr>
        <p:spPr>
          <a:xfrm>
            <a:off x="424815" y="684218"/>
            <a:ext cx="304065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Linux Libertine"/>
                <a:ea typeface="+mn-ea"/>
                <a:cs typeface="+mn-cs"/>
              </a:rPr>
              <a:t>Johann Heinrich </a:t>
            </a:r>
            <a:r>
              <a:rPr kumimoji="0" lang="da-DK" sz="1800" b="1" i="0" u="none" strike="noStrike" kern="1200" cap="none" spc="0" normalizeH="0" baseline="0" noProof="0" dirty="0" err="1">
                <a:ln>
                  <a:noFill/>
                </a:ln>
                <a:solidFill>
                  <a:prstClr val="white"/>
                </a:solidFill>
                <a:effectLst/>
                <a:uLnTx/>
                <a:uFillTx/>
                <a:latin typeface="Linux Libertine"/>
                <a:ea typeface="+mn-ea"/>
                <a:cs typeface="+mn-cs"/>
              </a:rPr>
              <a:t>Pestalozzi</a:t>
            </a:r>
            <a:endParaRPr kumimoji="0" lang="da-DK" sz="1800" b="1" i="0" u="none" strike="noStrike" kern="1200" cap="none" spc="0" normalizeH="0" baseline="0" noProof="0" dirty="0">
              <a:ln>
                <a:noFill/>
              </a:ln>
              <a:solidFill>
                <a:prstClr val="white"/>
              </a:solidFill>
              <a:effectLst/>
              <a:uLnTx/>
              <a:uFillTx/>
              <a:latin typeface="Linux Liberti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Linux Libertine"/>
                <a:ea typeface="+mn-ea"/>
                <a:cs typeface="+mn-cs"/>
              </a:rPr>
              <a:t>1746 – 1827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Linux Libertine"/>
                <a:ea typeface="+mn-ea"/>
                <a:cs typeface="+mn-cs"/>
              </a:rPr>
              <a:t>Socialpædagogikkens fader</a:t>
            </a:r>
          </a:p>
        </p:txBody>
      </p:sp>
    </p:spTree>
    <p:extLst>
      <p:ext uri="{BB962C8B-B14F-4D97-AF65-F5344CB8AC3E}">
        <p14:creationId xmlns:p14="http://schemas.microsoft.com/office/powerpoint/2010/main" val="3590897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Følsomme fællesskaber</a:t>
            </a:r>
          </a:p>
        </p:txBody>
      </p:sp>
      <p:sp>
        <p:nvSpPr>
          <p:cNvPr id="3" name="Undertitel 2"/>
          <p:cNvSpPr>
            <a:spLocks noGrp="1"/>
          </p:cNvSpPr>
          <p:nvPr>
            <p:ph type="subTitle" idx="1"/>
          </p:nvPr>
        </p:nvSpPr>
        <p:spPr/>
        <p:txBody>
          <a:bodyPr/>
          <a:lstStyle/>
          <a:p>
            <a:r>
              <a:rPr lang="da-DK" dirty="0"/>
              <a:t>v/ Helle Rabøl Hansen</a:t>
            </a:r>
          </a:p>
        </p:txBody>
      </p:sp>
    </p:spTree>
    <p:extLst>
      <p:ext uri="{BB962C8B-B14F-4D97-AF65-F5344CB8AC3E}">
        <p14:creationId xmlns:p14="http://schemas.microsoft.com/office/powerpoint/2010/main" val="33178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Følsomme fællesskaber</a:t>
            </a:r>
          </a:p>
        </p:txBody>
      </p:sp>
      <p:sp>
        <p:nvSpPr>
          <p:cNvPr id="3" name="Pladsholder til indhold 2"/>
          <p:cNvSpPr>
            <a:spLocks noGrp="1"/>
          </p:cNvSpPr>
          <p:nvPr>
            <p:ph idx="1"/>
          </p:nvPr>
        </p:nvSpPr>
        <p:spPr/>
        <p:txBody>
          <a:bodyPr>
            <a:normAutofit/>
          </a:bodyPr>
          <a:lstStyle/>
          <a:p>
            <a:r>
              <a:rPr lang="da-DK" sz="4000" dirty="0">
                <a:solidFill>
                  <a:srgbClr val="FF0000"/>
                </a:solidFill>
              </a:rPr>
              <a:t>….er fællesskaber med løs sammenhængkræft og/eller fællesskaber som ”lever” af ekstreme in- og eksklusionspraksisser (Hansen in </a:t>
            </a:r>
            <a:r>
              <a:rPr lang="da-DK" sz="4000" dirty="0" err="1">
                <a:solidFill>
                  <a:srgbClr val="FF0000"/>
                </a:solidFill>
              </a:rPr>
              <a:t>press</a:t>
            </a:r>
            <a:r>
              <a:rPr lang="da-DK" sz="4000" dirty="0">
                <a:solidFill>
                  <a:srgbClr val="FF0000"/>
                </a:solidFill>
              </a:rPr>
              <a:t>)</a:t>
            </a:r>
          </a:p>
        </p:txBody>
      </p:sp>
    </p:spTree>
    <p:extLst>
      <p:ext uri="{BB962C8B-B14F-4D97-AF65-F5344CB8AC3E}">
        <p14:creationId xmlns:p14="http://schemas.microsoft.com/office/powerpoint/2010/main" val="427797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Fællesskab – et ord, et begreb et </a:t>
            </a:r>
            <a:r>
              <a:rPr lang="da-DK" i="1" dirty="0" err="1"/>
              <a:t>buzzword</a:t>
            </a:r>
            <a:endParaRPr lang="da-DK" i="1" dirty="0"/>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836" y="2084832"/>
            <a:ext cx="5772728" cy="4565350"/>
          </a:xfrm>
        </p:spPr>
      </p:pic>
    </p:spTree>
    <p:extLst>
      <p:ext uri="{BB962C8B-B14F-4D97-AF65-F5344CB8AC3E}">
        <p14:creationId xmlns:p14="http://schemas.microsoft.com/office/powerpoint/2010/main" val="637187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Ordet ”fællesskab” forbindes med noget positivt</a:t>
            </a:r>
          </a:p>
        </p:txBody>
      </p:sp>
      <p:sp>
        <p:nvSpPr>
          <p:cNvPr id="3" name="Pladsholder til indhold 2"/>
          <p:cNvSpPr>
            <a:spLocks noGrp="1"/>
          </p:cNvSpPr>
          <p:nvPr>
            <p:ph idx="1"/>
          </p:nvPr>
        </p:nvSpPr>
        <p:spPr/>
        <p:txBody>
          <a:bodyPr>
            <a:normAutofit/>
          </a:bodyPr>
          <a:lstStyle/>
          <a:p>
            <a:pPr marL="0" indent="0">
              <a:buNone/>
            </a:pPr>
            <a:r>
              <a:rPr lang="da-DK" sz="3200" dirty="0"/>
              <a:t>Begrebet benyttes også fortrinsvis med positive konnotationer i litteraturen, sammenlignet med andre termer der beskriver social organisation, såsom stat og samfund (Williams 1976). </a:t>
            </a:r>
          </a:p>
        </p:txBody>
      </p:sp>
    </p:spTree>
    <p:extLst>
      <p:ext uri="{BB962C8B-B14F-4D97-AF65-F5344CB8AC3E}">
        <p14:creationId xmlns:p14="http://schemas.microsoft.com/office/powerpoint/2010/main" val="78989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da-DK" sz="8000" dirty="0"/>
          </a:p>
        </p:txBody>
      </p:sp>
      <p:sp>
        <p:nvSpPr>
          <p:cNvPr id="3" name="Pladsholder til indhold 2"/>
          <p:cNvSpPr>
            <a:spLocks noGrp="1"/>
          </p:cNvSpPr>
          <p:nvPr>
            <p:ph idx="1"/>
          </p:nvPr>
        </p:nvSpPr>
        <p:spPr/>
        <p:txBody>
          <a:bodyPr>
            <a:normAutofit/>
          </a:bodyPr>
          <a:lstStyle/>
          <a:p>
            <a:pPr algn="ctr"/>
            <a:r>
              <a:rPr lang="da-DK" sz="8000" dirty="0"/>
              <a:t>Alle ejer ordet</a:t>
            </a:r>
          </a:p>
        </p:txBody>
      </p:sp>
    </p:spTree>
    <p:extLst>
      <p:ext uri="{BB962C8B-B14F-4D97-AF65-F5344CB8AC3E}">
        <p14:creationId xmlns:p14="http://schemas.microsoft.com/office/powerpoint/2010/main" val="1776415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Fra venstre….</a:t>
            </a:r>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145" y="1902691"/>
            <a:ext cx="7315199" cy="4572001"/>
          </a:xfrm>
        </p:spPr>
      </p:pic>
    </p:spTree>
    <p:extLst>
      <p:ext uri="{BB962C8B-B14F-4D97-AF65-F5344CB8AC3E}">
        <p14:creationId xmlns:p14="http://schemas.microsoft.com/office/powerpoint/2010/main" val="1150762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 enhedslisten….. </a:t>
            </a:r>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0364" y="2010940"/>
            <a:ext cx="5938981" cy="4676187"/>
          </a:xfrm>
        </p:spPr>
      </p:pic>
    </p:spTree>
    <p:extLst>
      <p:ext uri="{BB962C8B-B14F-4D97-AF65-F5344CB8AC3E}">
        <p14:creationId xmlns:p14="http://schemas.microsoft.com/office/powerpoint/2010/main" val="340427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2">
            <a:extLst>
              <a:ext uri="{FF2B5EF4-FFF2-40B4-BE49-F238E27FC236}">
                <a16:creationId xmlns:a16="http://schemas.microsoft.com/office/drawing/2014/main" id="{CAE2F423-8562-4F3F-9CB2-296844D82E82}"/>
              </a:ext>
            </a:extLst>
          </p:cNvPr>
          <p:cNvSpPr txBox="1">
            <a:spLocks/>
          </p:cNvSpPr>
          <p:nvPr/>
        </p:nvSpPr>
        <p:spPr>
          <a:xfrm>
            <a:off x="2920517" y="6142382"/>
            <a:ext cx="8915399" cy="61604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353535"/>
              </a:buClr>
              <a:buSzTx/>
              <a:buFont typeface="Wingdings 3" charset="2"/>
              <a:buChar char=""/>
              <a:tabLst/>
              <a:defRPr/>
            </a:pPr>
            <a:endParaRPr kumimoji="0" lang="da-DK"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4" name="Tekstfelt 3">
            <a:extLst>
              <a:ext uri="{FF2B5EF4-FFF2-40B4-BE49-F238E27FC236}">
                <a16:creationId xmlns:a16="http://schemas.microsoft.com/office/drawing/2014/main" id="{D3A3260E-9ABF-1A6E-5564-F08F0BAFBF0B}"/>
              </a:ext>
            </a:extLst>
          </p:cNvPr>
          <p:cNvSpPr txBox="1"/>
          <p:nvPr/>
        </p:nvSpPr>
        <p:spPr>
          <a:xfrm>
            <a:off x="4511040" y="3167390"/>
            <a:ext cx="6754368" cy="523220"/>
          </a:xfrm>
          <a:prstGeom prst="rect">
            <a:avLst/>
          </a:prstGeom>
          <a:noFill/>
        </p:spPr>
        <p:txBody>
          <a:bodyPr wrap="square" rtlCol="0">
            <a:spAutoFit/>
          </a:bodyPr>
          <a:lstStyle/>
          <a:p>
            <a:r>
              <a:rPr lang="da-DK" sz="2800" b="1" dirty="0">
                <a:latin typeface="Calibri" panose="020F0502020204030204" pitchFamily="34" charset="0"/>
                <a:cs typeface="Calibri" panose="020F0502020204030204" pitchFamily="34" charset="0"/>
              </a:rPr>
              <a:t>Historien om Kurt</a:t>
            </a:r>
          </a:p>
        </p:txBody>
      </p:sp>
      <p:pic>
        <p:nvPicPr>
          <p:cNvPr id="3" name="Billede 2" descr="Et billede, der indeholder clipart&#10;&#10;Automatisk genereret beskrivelse">
            <a:extLst>
              <a:ext uri="{FF2B5EF4-FFF2-40B4-BE49-F238E27FC236}">
                <a16:creationId xmlns:a16="http://schemas.microsoft.com/office/drawing/2014/main" id="{883BC8C3-2812-6879-A953-CD2DF7C40BAB}"/>
              </a:ext>
            </a:extLst>
          </p:cNvPr>
          <p:cNvPicPr>
            <a:picLocks noChangeAspect="1"/>
          </p:cNvPicPr>
          <p:nvPr/>
        </p:nvPicPr>
        <p:blipFill>
          <a:blip r:embed="rId3"/>
          <a:stretch>
            <a:fillRect/>
          </a:stretch>
        </p:blipFill>
        <p:spPr>
          <a:xfrm>
            <a:off x="8788884" y="992846"/>
            <a:ext cx="2159532" cy="3408466"/>
          </a:xfrm>
          <a:prstGeom prst="rect">
            <a:avLst/>
          </a:prstGeom>
        </p:spPr>
      </p:pic>
    </p:spTree>
    <p:extLst>
      <p:ext uri="{BB962C8B-B14F-4D97-AF65-F5344CB8AC3E}">
        <p14:creationId xmlns:p14="http://schemas.microsoft.com/office/powerpoint/2010/main" val="2453886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Fællesskab som analytisk begreb</a:t>
            </a:r>
          </a:p>
        </p:txBody>
      </p:sp>
      <p:sp>
        <p:nvSpPr>
          <p:cNvPr id="3" name="Pladsholder til indhold 2"/>
          <p:cNvSpPr>
            <a:spLocks noGrp="1"/>
          </p:cNvSpPr>
          <p:nvPr>
            <p:ph idx="1"/>
          </p:nvPr>
        </p:nvSpPr>
        <p:spPr>
          <a:xfrm>
            <a:off x="1189703" y="1740310"/>
            <a:ext cx="9554498" cy="4569050"/>
          </a:xfrm>
        </p:spPr>
        <p:txBody>
          <a:bodyPr>
            <a:noAutofit/>
          </a:bodyPr>
          <a:lstStyle/>
          <a:p>
            <a:r>
              <a:rPr lang="da-DK" sz="2800" dirty="0">
                <a:solidFill>
                  <a:srgbClr val="FF0000"/>
                </a:solidFill>
              </a:rPr>
              <a:t>Teoretisk rodsystem: situeret læringsteori (Lave &amp; Wenger): der skabes mening og tilhørsforhold i praksis sammen med andre.</a:t>
            </a:r>
            <a:endParaRPr lang="da-DK" sz="2800" dirty="0"/>
          </a:p>
          <a:p>
            <a:pPr>
              <a:buFont typeface="Wingdings" panose="05000000000000000000" pitchFamily="2" charset="2"/>
              <a:buChar char="§"/>
            </a:pPr>
            <a:r>
              <a:rPr lang="da-DK" sz="2800" dirty="0"/>
              <a:t> Vi fødes af fællesskaber og ind i fællesskaber</a:t>
            </a:r>
          </a:p>
          <a:p>
            <a:pPr>
              <a:buFont typeface="Wingdings" panose="05000000000000000000" pitchFamily="2" charset="2"/>
              <a:buChar char="§"/>
            </a:pPr>
            <a:r>
              <a:rPr lang="da-DK" sz="2800" dirty="0"/>
              <a:t>Vi er eksistentiel afhængig af fællesskaber uanset om vi vælger dem til eller fra.</a:t>
            </a:r>
          </a:p>
          <a:p>
            <a:pPr>
              <a:buFont typeface="Wingdings" panose="05000000000000000000" pitchFamily="2" charset="2"/>
              <a:buChar char="§"/>
            </a:pPr>
            <a:r>
              <a:rPr lang="da-DK" sz="2800" dirty="0"/>
              <a:t>Fællesskaber vi befinder os i er en magt-kontekst for os positivt og negativt. Positivt når vores behov for at høre til dækkes. Negativ når fællesskabet skader os.</a:t>
            </a:r>
          </a:p>
          <a:p>
            <a:pPr>
              <a:buFont typeface="Wingdings" panose="05000000000000000000" pitchFamily="2" charset="2"/>
              <a:buChar char="§"/>
            </a:pPr>
            <a:r>
              <a:rPr lang="da-DK" sz="2800" dirty="0"/>
              <a:t>Derfor er både ”</a:t>
            </a:r>
            <a:r>
              <a:rPr lang="da-DK" sz="2800" dirty="0" err="1"/>
              <a:t>jeg’et</a:t>
            </a:r>
            <a:r>
              <a:rPr lang="da-DK" sz="2800" dirty="0"/>
              <a:t>” og ”</a:t>
            </a:r>
            <a:r>
              <a:rPr lang="da-DK" sz="2800" dirty="0" err="1"/>
              <a:t>vi’et</a:t>
            </a:r>
            <a:r>
              <a:rPr lang="da-DK" sz="2800" dirty="0"/>
              <a:t>” i en følsom dans af konflikt, kærlighed, kampe og kontraster.</a:t>
            </a:r>
          </a:p>
        </p:txBody>
      </p:sp>
    </p:spTree>
    <p:extLst>
      <p:ext uri="{BB962C8B-B14F-4D97-AF65-F5344CB8AC3E}">
        <p14:creationId xmlns:p14="http://schemas.microsoft.com/office/powerpoint/2010/main" val="109121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Tilhørstomhed og tilhørstrussel</a:t>
            </a:r>
          </a:p>
        </p:txBody>
      </p:sp>
      <p:sp>
        <p:nvSpPr>
          <p:cNvPr id="3" name="Pladsholder til indhold 2"/>
          <p:cNvSpPr>
            <a:spLocks noGrp="1"/>
          </p:cNvSpPr>
          <p:nvPr>
            <p:ph idx="1"/>
          </p:nvPr>
        </p:nvSpPr>
        <p:spPr>
          <a:xfrm>
            <a:off x="904568" y="1671878"/>
            <a:ext cx="10173930" cy="4384794"/>
          </a:xfrm>
        </p:spPr>
        <p:txBody>
          <a:bodyPr>
            <a:noAutofit/>
          </a:bodyPr>
          <a:lstStyle/>
          <a:p>
            <a:r>
              <a:rPr lang="da-DK" sz="2800" dirty="0"/>
              <a:t>Når vi mennesker rammes af </a:t>
            </a:r>
            <a:r>
              <a:rPr lang="da-DK" sz="2800" dirty="0">
                <a:solidFill>
                  <a:srgbClr val="FF0000"/>
                </a:solidFill>
              </a:rPr>
              <a:t>tilhørstomhed</a:t>
            </a:r>
            <a:r>
              <a:rPr lang="da-DK" sz="2800" dirty="0"/>
              <a:t> eller vores tilhør trues (Hansen og Kofoed in </a:t>
            </a:r>
            <a:r>
              <a:rPr lang="da-DK" sz="2800" dirty="0" err="1"/>
              <a:t>press</a:t>
            </a:r>
            <a:r>
              <a:rPr lang="da-DK" sz="2800" dirty="0"/>
              <a:t>.) aktiveres vores sociale eksklusionsangst (Søndergaard 2009) og vores ”</a:t>
            </a:r>
            <a:r>
              <a:rPr lang="da-DK" sz="2800" dirty="0" err="1"/>
              <a:t>longing</a:t>
            </a:r>
            <a:r>
              <a:rPr lang="da-DK" sz="2800" dirty="0"/>
              <a:t> for </a:t>
            </a:r>
            <a:r>
              <a:rPr lang="da-DK" sz="2800" dirty="0" err="1"/>
              <a:t>belonging</a:t>
            </a:r>
            <a:r>
              <a:rPr lang="da-DK" sz="2800" dirty="0"/>
              <a:t>” (Hansen2011).</a:t>
            </a:r>
          </a:p>
          <a:p>
            <a:r>
              <a:rPr lang="da-DK" sz="2800" dirty="0"/>
              <a:t>Børn er født læringsparate – og hvis deres behov for at få adgang til at høre til i skolen ikke mødes, så vil nogen af dem (når de er unge) rette deres læringslyst andre steder hen fx:</a:t>
            </a:r>
          </a:p>
          <a:p>
            <a:pPr>
              <a:buFont typeface="Wingdings" panose="05000000000000000000" pitchFamily="2" charset="2"/>
              <a:buChar char="§"/>
            </a:pPr>
            <a:r>
              <a:rPr lang="da-DK" sz="2800" i="1" dirty="0"/>
              <a:t>At organisere et mobbende vi (dem og os).</a:t>
            </a:r>
          </a:p>
          <a:p>
            <a:pPr>
              <a:buFont typeface="Wingdings" panose="05000000000000000000" pitchFamily="2" charset="2"/>
              <a:buChar char="§"/>
            </a:pPr>
            <a:r>
              <a:rPr lang="da-DK" sz="2800" i="1" dirty="0"/>
              <a:t>Søge mod livsstils- og kulturfællesskaber uden for skolen,</a:t>
            </a:r>
          </a:p>
          <a:p>
            <a:pPr>
              <a:buFont typeface="Wingdings" panose="05000000000000000000" pitchFamily="2" charset="2"/>
              <a:buChar char="§"/>
            </a:pPr>
            <a:r>
              <a:rPr lang="da-DK" sz="2800" i="1" dirty="0"/>
              <a:t>Søge mod virkelyst og meget markante subkulturer som fx bander – eller etablerer subkulturlignende systemer inden for det formelle system.</a:t>
            </a:r>
          </a:p>
        </p:txBody>
      </p:sp>
    </p:spTree>
    <p:extLst>
      <p:ext uri="{BB962C8B-B14F-4D97-AF65-F5344CB8AC3E}">
        <p14:creationId xmlns:p14="http://schemas.microsoft.com/office/powerpoint/2010/main" val="27010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Det mobbende </a:t>
            </a:r>
            <a:r>
              <a:rPr lang="da-DK" i="1" dirty="0"/>
              <a:t>vi ...</a:t>
            </a:r>
            <a:r>
              <a:rPr lang="da-DK" dirty="0"/>
              <a:t>i følsomme fællesskaber</a:t>
            </a:r>
          </a:p>
        </p:txBody>
      </p:sp>
      <p:sp>
        <p:nvSpPr>
          <p:cNvPr id="3" name="Pladsholder til indhold 2"/>
          <p:cNvSpPr>
            <a:spLocks noGrp="1"/>
          </p:cNvSpPr>
          <p:nvPr>
            <p:ph idx="1"/>
          </p:nvPr>
        </p:nvSpPr>
        <p:spPr>
          <a:xfrm>
            <a:off x="491613" y="2084832"/>
            <a:ext cx="10252589" cy="4224527"/>
          </a:xfrm>
        </p:spPr>
        <p:txBody>
          <a:bodyPr>
            <a:normAutofit lnSpcReduction="10000"/>
          </a:bodyPr>
          <a:lstStyle/>
          <a:p>
            <a:pPr marL="0" indent="0">
              <a:buNone/>
            </a:pPr>
            <a:r>
              <a:rPr lang="da-DK" sz="3200" i="1" dirty="0"/>
              <a:t>Socialpsykologiske </a:t>
            </a:r>
            <a:r>
              <a:rPr lang="da-DK" sz="3200" i="1" dirty="0" err="1"/>
              <a:t>benefits</a:t>
            </a:r>
            <a:r>
              <a:rPr lang="da-DK" sz="3200" i="1" dirty="0"/>
              <a:t> ved at indgå i et mobbende vi:</a:t>
            </a:r>
          </a:p>
          <a:p>
            <a:pPr>
              <a:buFont typeface="Wingdings" panose="05000000000000000000" pitchFamily="2" charset="2"/>
              <a:buChar char="§"/>
            </a:pPr>
            <a:r>
              <a:rPr lang="da-DK" sz="3200" dirty="0"/>
              <a:t> At undgå ”social død”</a:t>
            </a:r>
          </a:p>
          <a:p>
            <a:pPr>
              <a:buFont typeface="Wingdings" panose="05000000000000000000" pitchFamily="2" charset="2"/>
              <a:buChar char="§"/>
            </a:pPr>
            <a:r>
              <a:rPr lang="da-DK" sz="3200" dirty="0"/>
              <a:t> At opleve tilhør i et fællesskab</a:t>
            </a:r>
          </a:p>
          <a:p>
            <a:pPr marL="0" indent="0">
              <a:buNone/>
            </a:pPr>
            <a:endParaRPr lang="da-DK" sz="3200" dirty="0"/>
          </a:p>
          <a:p>
            <a:pPr marL="0" indent="0">
              <a:buNone/>
            </a:pPr>
            <a:r>
              <a:rPr lang="da-DK" sz="3200" i="1" dirty="0"/>
              <a:t>Socialpsykologiske ulemper – set fra et etisk perspektiv:</a:t>
            </a:r>
          </a:p>
          <a:p>
            <a:pPr>
              <a:buFont typeface="Wingdings" panose="05000000000000000000" pitchFamily="2" charset="2"/>
              <a:buChar char="§"/>
            </a:pPr>
            <a:r>
              <a:rPr lang="da-DK" sz="3200" dirty="0"/>
              <a:t> Empati tilsidesættes (</a:t>
            </a:r>
            <a:r>
              <a:rPr lang="da-DK" sz="3200" dirty="0" err="1"/>
              <a:t>eXbus</a:t>
            </a:r>
            <a:r>
              <a:rPr lang="da-DK" sz="3200" dirty="0"/>
              <a:t> 2007-2013 journals)</a:t>
            </a:r>
          </a:p>
          <a:p>
            <a:pPr>
              <a:buFont typeface="Wingdings" panose="05000000000000000000" pitchFamily="2" charset="2"/>
              <a:buChar char="§"/>
            </a:pPr>
            <a:r>
              <a:rPr lang="da-DK" sz="3200" dirty="0"/>
              <a:t> ”Krænkelsesimmunitet” (Hansen in </a:t>
            </a:r>
            <a:r>
              <a:rPr lang="da-DK" sz="3200" dirty="0" err="1"/>
              <a:t>press</a:t>
            </a:r>
            <a:r>
              <a:rPr lang="da-DK" sz="3200" dirty="0"/>
              <a:t>).</a:t>
            </a:r>
          </a:p>
        </p:txBody>
      </p:sp>
    </p:spTree>
    <p:extLst>
      <p:ext uri="{BB962C8B-B14F-4D97-AF65-F5344CB8AC3E}">
        <p14:creationId xmlns:p14="http://schemas.microsoft.com/office/powerpoint/2010/main" val="26050679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err="1"/>
              <a:t>Vidensbyrd</a:t>
            </a:r>
            <a:r>
              <a:rPr lang="da-DK" dirty="0"/>
              <a:t> – </a:t>
            </a:r>
            <a:r>
              <a:rPr lang="da-DK" dirty="0" err="1"/>
              <a:t>herlufsholm</a:t>
            </a:r>
            <a:r>
              <a:rPr lang="da-DK" dirty="0"/>
              <a:t> </a:t>
            </a:r>
          </a:p>
        </p:txBody>
      </p:sp>
      <p:sp>
        <p:nvSpPr>
          <p:cNvPr id="3" name="Pladsholder til indhold 2"/>
          <p:cNvSpPr>
            <a:spLocks noGrp="1"/>
          </p:cNvSpPr>
          <p:nvPr>
            <p:ph idx="1"/>
          </p:nvPr>
        </p:nvSpPr>
        <p:spPr>
          <a:xfrm>
            <a:off x="865238" y="1966452"/>
            <a:ext cx="9878963" cy="4342908"/>
          </a:xfrm>
        </p:spPr>
        <p:txBody>
          <a:bodyPr>
            <a:normAutofit/>
          </a:bodyPr>
          <a:lstStyle/>
          <a:p>
            <a:r>
              <a:rPr lang="da-DK" sz="2800" dirty="0"/>
              <a:t>”Min far gik på Herlufsholm i 20’erne. Han blev tæsket af lærere og elever, og han kom aldrig over det. Udadtil en succesfuld jurist. Indeni var han gået i stykker og hele vores familie led under det”. </a:t>
            </a:r>
            <a:r>
              <a:rPr lang="da-DK" sz="2800" i="1" dirty="0"/>
              <a:t>(Kvinde </a:t>
            </a:r>
            <a:r>
              <a:rPr lang="da-DK" sz="2800" i="1" dirty="0" err="1"/>
              <a:t>ca</a:t>
            </a:r>
            <a:r>
              <a:rPr lang="da-DK" sz="2800" i="1" dirty="0"/>
              <a:t> 81 år).</a:t>
            </a:r>
          </a:p>
          <a:p>
            <a:endParaRPr lang="da-DK" sz="2800" dirty="0"/>
          </a:p>
          <a:p>
            <a:r>
              <a:rPr lang="da-DK" sz="2800" dirty="0"/>
              <a:t>”Jeg vil gerne fortælle dig om min historie, men lige nu er jeg for bange. Der bliver sendt </a:t>
            </a:r>
            <a:r>
              <a:rPr lang="da-DK" sz="2800" dirty="0" err="1"/>
              <a:t>SMS’er</a:t>
            </a:r>
            <a:r>
              <a:rPr lang="da-DK" sz="2800" dirty="0"/>
              <a:t> rundt til os gamle elever om ”forpligtende” tavshed.” </a:t>
            </a:r>
            <a:r>
              <a:rPr lang="da-DK" sz="2800" i="1" dirty="0"/>
              <a:t>(Pige 25 år).</a:t>
            </a:r>
          </a:p>
        </p:txBody>
      </p:sp>
    </p:spTree>
    <p:extLst>
      <p:ext uri="{BB962C8B-B14F-4D97-AF65-F5344CB8AC3E}">
        <p14:creationId xmlns:p14="http://schemas.microsoft.com/office/powerpoint/2010/main" val="19342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85216"/>
            <a:ext cx="9829800" cy="283002"/>
          </a:xfrm>
        </p:spPr>
        <p:txBody>
          <a:bodyPr>
            <a:normAutofit fontScale="90000"/>
          </a:bodyPr>
          <a:lstStyle/>
          <a:p>
            <a:endParaRPr lang="da-DK" dirty="0"/>
          </a:p>
        </p:txBody>
      </p:sp>
      <p:sp>
        <p:nvSpPr>
          <p:cNvPr id="3" name="Pladsholder til indhold 2"/>
          <p:cNvSpPr>
            <a:spLocks noGrp="1"/>
          </p:cNvSpPr>
          <p:nvPr>
            <p:ph idx="1"/>
          </p:nvPr>
        </p:nvSpPr>
        <p:spPr>
          <a:xfrm>
            <a:off x="914400" y="1044007"/>
            <a:ext cx="10208493" cy="5346961"/>
          </a:xfrm>
        </p:spPr>
        <p:txBody>
          <a:bodyPr>
            <a:normAutofit fontScale="92500" lnSpcReduction="20000"/>
          </a:bodyPr>
          <a:lstStyle/>
          <a:p>
            <a:r>
              <a:rPr lang="da-DK" sz="2800" dirty="0"/>
              <a:t>”På Herlufsholm Kostskole er det kammeratopdragelse og ikke voksenopdragelse, som præger hverdagen. De ældre opdrager de yngre. I stedet for, at det er sovesalslæren, som i forældrenes sted opdrager deres børn, er det </a:t>
            </a:r>
            <a:r>
              <a:rPr lang="da-DK" sz="2800" dirty="0" err="1"/>
              <a:t>prækterne</a:t>
            </a:r>
            <a:r>
              <a:rPr lang="da-DK" sz="2800" dirty="0"/>
              <a:t> som dagligt sørger for, at ”reglerne” bliver fulgt. Og de </a:t>
            </a:r>
            <a:r>
              <a:rPr lang="da-DK" sz="2800" dirty="0" err="1"/>
              <a:t>prækter</a:t>
            </a:r>
            <a:r>
              <a:rPr lang="da-DK" sz="2800" dirty="0"/>
              <a:t> som får tildelt </a:t>
            </a:r>
            <a:r>
              <a:rPr lang="da-DK" sz="2800" dirty="0" err="1"/>
              <a:t>præktskabet</a:t>
            </a:r>
            <a:r>
              <a:rPr lang="da-DK" sz="2800" dirty="0"/>
              <a:t> i 3g, er dem, som Rektor og sovesalslærer mener er ”gode ledere”- det vil sige, de mest populære på skolen. Det primære kriterie er derfor ikke, om </a:t>
            </a:r>
            <a:r>
              <a:rPr lang="da-DK" sz="2800" dirty="0" err="1"/>
              <a:t>prækten</a:t>
            </a:r>
            <a:r>
              <a:rPr lang="da-DK" sz="2800" dirty="0"/>
              <a:t> har empati og er i stand til at lytte og være nærværende. ”</a:t>
            </a:r>
          </a:p>
          <a:p>
            <a:endParaRPr lang="da-DK" sz="2800" dirty="0"/>
          </a:p>
          <a:p>
            <a:r>
              <a:rPr lang="da-DK" sz="2800" dirty="0"/>
              <a:t>”I min tid, havde </a:t>
            </a:r>
            <a:r>
              <a:rPr lang="da-DK" sz="2800" dirty="0" err="1"/>
              <a:t>prækten</a:t>
            </a:r>
            <a:r>
              <a:rPr lang="da-DK" sz="2800" dirty="0"/>
              <a:t> (på skrift) kun ret til at give ekstra-lal som straf, hvilket blev overholdt på min gård. Jeg ved ikke hvordan det var hos drengene, men jeg er sikker på, at tonen også dengang bar præg af slem vold i dagligdagen. </a:t>
            </a:r>
            <a:r>
              <a:rPr lang="da-DK" sz="2800" dirty="0" err="1"/>
              <a:t>Prækterne</a:t>
            </a:r>
            <a:r>
              <a:rPr lang="da-DK" sz="2800" dirty="0"/>
              <a:t> kunne med stor nydelse uddele ekstra-lal, for selv den mindste forseelse. Blev man taget i at drikke, var det et krav, at </a:t>
            </a:r>
            <a:r>
              <a:rPr lang="da-DK" sz="2800" dirty="0" err="1"/>
              <a:t>prækten</a:t>
            </a:r>
            <a:r>
              <a:rPr lang="da-DK" sz="2800" dirty="0"/>
              <a:t> skulle melde det til sovesalslæren, som derefter ville tage sig af straffen. Men at blive taget i at drikke, kunne også give den korrupte </a:t>
            </a:r>
            <a:r>
              <a:rPr lang="da-DK" sz="2800" dirty="0" err="1"/>
              <a:t>prækt</a:t>
            </a:r>
            <a:r>
              <a:rPr lang="da-DK" sz="2800" dirty="0"/>
              <a:t> masser af muligheder for afpresning”.  </a:t>
            </a:r>
            <a:r>
              <a:rPr lang="da-DK" sz="2800" i="1" dirty="0"/>
              <a:t>(Kvinde 40 år)</a:t>
            </a:r>
          </a:p>
          <a:p>
            <a:endParaRPr lang="da-DK" dirty="0"/>
          </a:p>
        </p:txBody>
      </p:sp>
    </p:spTree>
    <p:extLst>
      <p:ext uri="{BB962C8B-B14F-4D97-AF65-F5344CB8AC3E}">
        <p14:creationId xmlns:p14="http://schemas.microsoft.com/office/powerpoint/2010/main" val="3227437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Kampen om sandheden på </a:t>
            </a:r>
            <a:r>
              <a:rPr lang="da-DK" dirty="0" err="1"/>
              <a:t>herlufsholm</a:t>
            </a:r>
            <a:endParaRPr lang="da-DK" dirty="0"/>
          </a:p>
        </p:txBody>
      </p:sp>
      <p:sp>
        <p:nvSpPr>
          <p:cNvPr id="3" name="Pladsholder til indhold 2"/>
          <p:cNvSpPr>
            <a:spLocks noGrp="1"/>
          </p:cNvSpPr>
          <p:nvPr>
            <p:ph idx="1"/>
          </p:nvPr>
        </p:nvSpPr>
        <p:spPr>
          <a:xfrm>
            <a:off x="570272" y="2285999"/>
            <a:ext cx="10173930" cy="4370439"/>
          </a:xfrm>
        </p:spPr>
        <p:txBody>
          <a:bodyPr>
            <a:normAutofit/>
          </a:bodyPr>
          <a:lstStyle/>
          <a:p>
            <a:r>
              <a:rPr lang="da-DK" sz="3200" i="1" dirty="0"/>
              <a:t>Hvad er sandt?</a:t>
            </a:r>
          </a:p>
          <a:p>
            <a:r>
              <a:rPr lang="da-DK" sz="3200" dirty="0"/>
              <a:t>Er der høj trivsel på Herlufsholm</a:t>
            </a:r>
          </a:p>
          <a:p>
            <a:r>
              <a:rPr lang="da-DK" sz="3200" i="1" dirty="0"/>
              <a:t>Eller</a:t>
            </a:r>
          </a:p>
          <a:p>
            <a:r>
              <a:rPr lang="da-DK" sz="3200" dirty="0"/>
              <a:t>Er der mistrivsel og lidelse på Herlufsholm?</a:t>
            </a:r>
          </a:p>
          <a:p>
            <a:r>
              <a:rPr lang="da-DK" sz="3200" dirty="0">
                <a:solidFill>
                  <a:srgbClr val="FF0000"/>
                </a:solidFill>
              </a:rPr>
              <a:t>Spørgsmålet kan ikke besvares – for begge perspektiver lever side om side og forudsætter hinanden i et socialpsykologisk samspil</a:t>
            </a:r>
            <a:r>
              <a:rPr lang="da-DK" sz="3200" dirty="0"/>
              <a:t>.</a:t>
            </a:r>
          </a:p>
          <a:p>
            <a:endParaRPr lang="da-DK" sz="3200" dirty="0"/>
          </a:p>
        </p:txBody>
      </p:sp>
    </p:spTree>
    <p:extLst>
      <p:ext uri="{BB962C8B-B14F-4D97-AF65-F5344CB8AC3E}">
        <p14:creationId xmlns:p14="http://schemas.microsoft.com/office/powerpoint/2010/main" val="16136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Værdiarbejde</a:t>
            </a:r>
          </a:p>
        </p:txBody>
      </p:sp>
      <p:sp>
        <p:nvSpPr>
          <p:cNvPr id="3" name="Pladsholder til indhold 2"/>
          <p:cNvSpPr>
            <a:spLocks noGrp="1"/>
          </p:cNvSpPr>
          <p:nvPr>
            <p:ph idx="1"/>
          </p:nvPr>
        </p:nvSpPr>
        <p:spPr/>
        <p:txBody>
          <a:bodyPr>
            <a:normAutofit/>
          </a:bodyPr>
          <a:lstStyle/>
          <a:p>
            <a:r>
              <a:rPr lang="da-DK" sz="4400" dirty="0"/>
              <a:t>Følsomme fællesskaber bør mødes med tilhørsarbejde:</a:t>
            </a:r>
          </a:p>
          <a:p>
            <a:endParaRPr lang="da-DK" sz="4400" dirty="0"/>
          </a:p>
          <a:p>
            <a:pPr algn="ctr"/>
            <a:r>
              <a:rPr lang="da-DK" sz="4400" dirty="0"/>
              <a:t>BELONGINGPÆDAGOGIK</a:t>
            </a:r>
          </a:p>
        </p:txBody>
      </p:sp>
    </p:spTree>
    <p:extLst>
      <p:ext uri="{BB962C8B-B14F-4D97-AF65-F5344CB8AC3E}">
        <p14:creationId xmlns:p14="http://schemas.microsoft.com/office/powerpoint/2010/main" val="244388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B7954DFD-F312-B797-BD5B-6E9812B245C1}"/>
              </a:ext>
            </a:extLst>
          </p:cNvPr>
          <p:cNvSpPr txBox="1"/>
          <p:nvPr/>
        </p:nvSpPr>
        <p:spPr>
          <a:xfrm>
            <a:off x="3060192" y="865632"/>
            <a:ext cx="7156704" cy="2708434"/>
          </a:xfrm>
          <a:prstGeom prst="rect">
            <a:avLst/>
          </a:prstGeom>
          <a:noFill/>
        </p:spPr>
        <p:txBody>
          <a:bodyPr wrap="square" rtlCol="0">
            <a:spAutoFit/>
          </a:bodyPr>
          <a:lstStyle/>
          <a:p>
            <a:r>
              <a:rPr lang="da-DK" sz="3200" b="1" dirty="0">
                <a:latin typeface="Calibri" panose="020F0502020204030204" pitchFamily="34" charset="0"/>
                <a:cs typeface="Calibri" panose="020F0502020204030204" pitchFamily="34" charset="0"/>
              </a:rPr>
              <a:t>Hvad var metalæringen:</a:t>
            </a:r>
          </a:p>
          <a:p>
            <a:pPr marL="285750" indent="-285750">
              <a:buFont typeface="Arial" panose="020B0604020202020204" pitchFamily="34" charset="0"/>
              <a:buChar char="•"/>
            </a:pPr>
            <a:r>
              <a:rPr lang="da-DK" sz="2000" dirty="0">
                <a:latin typeface="Calibri" panose="020F0502020204030204" pitchFamily="34" charset="0"/>
                <a:cs typeface="Calibri" panose="020F0502020204030204" pitchFamily="34" charset="0"/>
              </a:rPr>
              <a:t>De andre hører efter, hvad Kurt siger</a:t>
            </a:r>
          </a:p>
          <a:p>
            <a:endParaRPr lang="da-DK"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a-DK" sz="2000" dirty="0">
                <a:latin typeface="Calibri" panose="020F0502020204030204" pitchFamily="34" charset="0"/>
                <a:cs typeface="Calibri" panose="020F0502020204030204" pitchFamily="34" charset="0"/>
              </a:rPr>
              <a:t>Kurt oplever de andre er værdifulde</a:t>
            </a:r>
          </a:p>
          <a:p>
            <a:endParaRPr lang="da-DK"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a-DK" sz="2000" dirty="0">
                <a:latin typeface="Calibri" panose="020F0502020204030204" pitchFamily="34" charset="0"/>
                <a:cs typeface="Calibri" panose="020F0502020204030204" pitchFamily="34" charset="0"/>
              </a:rPr>
              <a:t>Kurts stemme høres med udspring i egne interesser og optagetheder</a:t>
            </a: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367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B7954DFD-F312-B797-BD5B-6E9812B245C1}"/>
              </a:ext>
            </a:extLst>
          </p:cNvPr>
          <p:cNvSpPr txBox="1"/>
          <p:nvPr/>
        </p:nvSpPr>
        <p:spPr>
          <a:xfrm>
            <a:off x="2535936" y="719328"/>
            <a:ext cx="7571232" cy="3016210"/>
          </a:xfrm>
          <a:prstGeom prst="rect">
            <a:avLst/>
          </a:prstGeom>
          <a:noFill/>
        </p:spPr>
        <p:txBody>
          <a:bodyPr wrap="square" rtlCol="0">
            <a:spAutoFit/>
          </a:bodyPr>
          <a:lstStyle/>
          <a:p>
            <a:r>
              <a:rPr lang="da-DK" sz="3200" b="1" dirty="0">
                <a:latin typeface="Calibri" panose="020F0502020204030204" pitchFamily="34" charset="0"/>
                <a:cs typeface="Calibri" panose="020F0502020204030204" pitchFamily="34" charset="0"/>
              </a:rPr>
              <a:t>Fritidens selvstændige værdi</a:t>
            </a:r>
          </a:p>
          <a:p>
            <a:pPr marL="342900" indent="-342900">
              <a:buFont typeface="Arial" panose="020B0604020202020204" pitchFamily="34" charset="0"/>
              <a:buChar char="•"/>
            </a:pPr>
            <a:r>
              <a:rPr lang="da-DK" sz="2000" dirty="0">
                <a:latin typeface="Calibri" panose="020F0502020204030204" pitchFamily="34" charset="0"/>
                <a:cs typeface="Calibri" panose="020F0502020204030204" pitchFamily="34" charset="0"/>
              </a:rPr>
              <a:t>Test og afprøvning af egne ideer og muligheders gang i verden</a:t>
            </a:r>
          </a:p>
          <a:p>
            <a:endParaRPr lang="da-DK"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a-DK" sz="2000" dirty="0">
                <a:latin typeface="Calibri" panose="020F0502020204030204" pitchFamily="34" charset="0"/>
                <a:cs typeface="Calibri" panose="020F0502020204030204" pitchFamily="34" charset="0"/>
              </a:rPr>
              <a:t>Hjælper med at realisere børnene og de unges egne ideer inde i fællesskabet</a:t>
            </a:r>
          </a:p>
          <a:p>
            <a:endParaRPr lang="da-DK"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a-DK" sz="2000" dirty="0">
                <a:latin typeface="Calibri" panose="020F0502020204030204" pitchFamily="34" charset="0"/>
                <a:cs typeface="Calibri" panose="020F0502020204030204" pitchFamily="34" charset="0"/>
              </a:rPr>
              <a:t>Dybest set demokratisk dannelse – De første skridt op af stigen.</a:t>
            </a:r>
          </a:p>
          <a:p>
            <a:pPr marL="342900" indent="-342900">
              <a:buFont typeface="Arial" panose="020B0604020202020204" pitchFamily="34" charset="0"/>
              <a:buChar char="•"/>
            </a:pPr>
            <a:endParaRPr lang="da-DK" sz="2000" dirty="0">
              <a:latin typeface="Calibri" panose="020F0502020204030204" pitchFamily="34" charset="0"/>
              <a:cs typeface="Calibri" panose="020F0502020204030204" pitchFamily="34" charset="0"/>
            </a:endParaRPr>
          </a:p>
          <a:p>
            <a:endParaRPr lang="da-D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050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2" name="Titel 1">
            <a:extLst>
              <a:ext uri="{FF2B5EF4-FFF2-40B4-BE49-F238E27FC236}">
                <a16:creationId xmlns:a16="http://schemas.microsoft.com/office/drawing/2014/main" id="{7B8CE1C5-1F38-4B28-8F8A-1BDCFB199C78}"/>
              </a:ext>
            </a:extLst>
          </p:cNvPr>
          <p:cNvSpPr>
            <a:spLocks noGrp="1"/>
          </p:cNvSpPr>
          <p:nvPr>
            <p:ph type="title"/>
          </p:nvPr>
        </p:nvSpPr>
        <p:spPr>
          <a:xfrm>
            <a:off x="640080" y="329184"/>
            <a:ext cx="6894576" cy="2270432"/>
          </a:xfrm>
        </p:spPr>
        <p:txBody>
          <a:bodyPr anchor="b">
            <a:normAutofit fontScale="90000"/>
          </a:bodyPr>
          <a:lstStyle/>
          <a:p>
            <a:pPr algn="ctr"/>
            <a:r>
              <a:rPr lang="da-DK" sz="2400" b="1" dirty="0">
                <a:latin typeface="Calibri" panose="020F0502020204030204" pitchFamily="34" charset="0"/>
                <a:ea typeface="Calibri" panose="020F0502020204030204" pitchFamily="34" charset="0"/>
                <a:cs typeface="Times New Roman" panose="02020603050405020304" pitchFamily="18" charset="0"/>
              </a:rPr>
              <a:t>”…Der sker hele tiden </a:t>
            </a:r>
            <a:r>
              <a:rPr lang="da-DK" sz="2400" b="1" u="sng" dirty="0">
                <a:latin typeface="Calibri" panose="020F0502020204030204" pitchFamily="34" charset="0"/>
                <a:ea typeface="Calibri" panose="020F0502020204030204" pitchFamily="34" charset="0"/>
                <a:cs typeface="Times New Roman" panose="02020603050405020304" pitchFamily="18" charset="0"/>
              </a:rPr>
              <a:t>noget</a:t>
            </a:r>
            <a:r>
              <a:rPr lang="da-DK" sz="2400" b="1" dirty="0">
                <a:latin typeface="Calibri" panose="020F0502020204030204" pitchFamily="34" charset="0"/>
                <a:ea typeface="Calibri" panose="020F0502020204030204" pitchFamily="34" charset="0"/>
                <a:cs typeface="Times New Roman" panose="02020603050405020304" pitchFamily="18" charset="0"/>
              </a:rPr>
              <a:t>. Det gør der bare…..og alle forventer bare </a:t>
            </a:r>
            <a:r>
              <a:rPr lang="da-DK" sz="2400" b="1" u="sng" dirty="0">
                <a:latin typeface="Calibri" panose="020F0502020204030204" pitchFamily="34" charset="0"/>
                <a:ea typeface="Calibri" panose="020F0502020204030204" pitchFamily="34" charset="0"/>
                <a:cs typeface="Times New Roman" panose="02020603050405020304" pitchFamily="18" charset="0"/>
              </a:rPr>
              <a:t>noget </a:t>
            </a:r>
            <a:r>
              <a:rPr lang="da-DK" sz="2400" b="1" dirty="0">
                <a:latin typeface="Calibri" panose="020F0502020204030204" pitchFamily="34" charset="0"/>
                <a:ea typeface="Calibri" panose="020F0502020204030204" pitchFamily="34" charset="0"/>
                <a:cs typeface="Times New Roman" panose="02020603050405020304" pitchFamily="18" charset="0"/>
              </a:rPr>
              <a:t>– spørgsmålet er bare hvad…” </a:t>
            </a:r>
            <a:br>
              <a:rPr lang="da-DK" sz="2400" b="1" dirty="0">
                <a:latin typeface="Calibri" panose="020F0502020204030204" pitchFamily="34" charset="0"/>
                <a:ea typeface="Calibri" panose="020F0502020204030204" pitchFamily="34" charset="0"/>
                <a:cs typeface="Times New Roman" panose="02020603050405020304" pitchFamily="18" charset="0"/>
              </a:rPr>
            </a:br>
            <a:br>
              <a:rPr lang="da-DK" sz="2400" b="1" dirty="0">
                <a:latin typeface="Calibri" panose="020F0502020204030204" pitchFamily="34" charset="0"/>
                <a:ea typeface="Calibri" panose="020F0502020204030204" pitchFamily="34" charset="0"/>
                <a:cs typeface="Times New Roman" panose="02020603050405020304" pitchFamily="18" charset="0"/>
              </a:rPr>
            </a:br>
            <a:r>
              <a:rPr lang="da-DK" sz="2400" b="1" dirty="0">
                <a:latin typeface="Calibri" panose="020F0502020204030204" pitchFamily="34" charset="0"/>
                <a:ea typeface="Calibri" panose="020F0502020204030204" pitchFamily="34" charset="0"/>
                <a:cs typeface="Times New Roman" panose="02020603050405020304" pitchFamily="18" charset="0"/>
              </a:rPr>
              <a:t>- nogle få perspektiver på Generation Alpha,  intentionel funktionel systematik og klubbens potentialer </a:t>
            </a:r>
            <a:br>
              <a:rPr lang="da-DK" sz="1333" b="1" dirty="0">
                <a:latin typeface="Calibri" panose="020F0502020204030204" pitchFamily="34" charset="0"/>
                <a:ea typeface="Calibri" panose="020F0502020204030204" pitchFamily="34" charset="0"/>
                <a:cs typeface="Times New Roman" panose="02020603050405020304" pitchFamily="18" charset="0"/>
              </a:rPr>
            </a:br>
            <a:br>
              <a:rPr lang="da-DK" sz="1333" b="1" dirty="0">
                <a:latin typeface="Calibri" panose="020F0502020204030204" pitchFamily="34" charset="0"/>
                <a:ea typeface="Calibri" panose="020F0502020204030204" pitchFamily="34" charset="0"/>
                <a:cs typeface="Times New Roman" panose="02020603050405020304" pitchFamily="18" charset="0"/>
              </a:rPr>
            </a:br>
            <a:endParaRPr lang="da-DK" sz="1333" b="1" i="1" dirty="0"/>
          </a:p>
        </p:txBody>
      </p:sp>
      <p:sp>
        <p:nvSpPr>
          <p:cNvPr id="7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3" y="2395728"/>
            <a:ext cx="4243588" cy="18288"/>
          </a:xfrm>
          <a:custGeom>
            <a:avLst/>
            <a:gdLst>
              <a:gd name="connsiteX0" fmla="*/ 0 w 4243588"/>
              <a:gd name="connsiteY0" fmla="*/ 0 h 18288"/>
              <a:gd name="connsiteX1" fmla="*/ 848717 w 4243588"/>
              <a:gd name="connsiteY1" fmla="*/ 0 h 18288"/>
              <a:gd name="connsiteX2" fmla="*/ 1697434 w 4243588"/>
              <a:gd name="connsiteY2" fmla="*/ 0 h 18288"/>
              <a:gd name="connsiteX3" fmla="*/ 2546153 w 4243588"/>
              <a:gd name="connsiteY3" fmla="*/ 0 h 18288"/>
              <a:gd name="connsiteX4" fmla="*/ 3309998 w 4243588"/>
              <a:gd name="connsiteY4" fmla="*/ 0 h 18288"/>
              <a:gd name="connsiteX5" fmla="*/ 4243588 w 4243588"/>
              <a:gd name="connsiteY5" fmla="*/ 0 h 18288"/>
              <a:gd name="connsiteX6" fmla="*/ 4243588 w 4243588"/>
              <a:gd name="connsiteY6" fmla="*/ 18288 h 18288"/>
              <a:gd name="connsiteX7" fmla="*/ 3479742 w 4243588"/>
              <a:gd name="connsiteY7" fmla="*/ 18288 h 18288"/>
              <a:gd name="connsiteX8" fmla="*/ 2758332 w 4243588"/>
              <a:gd name="connsiteY8" fmla="*/ 18288 h 18288"/>
              <a:gd name="connsiteX9" fmla="*/ 1909614 w 4243588"/>
              <a:gd name="connsiteY9" fmla="*/ 18288 h 18288"/>
              <a:gd name="connsiteX10" fmla="*/ 1145769 w 4243588"/>
              <a:gd name="connsiteY10" fmla="*/ 18288 h 18288"/>
              <a:gd name="connsiteX11" fmla="*/ 0 w 4243588"/>
              <a:gd name="connsiteY11" fmla="*/ 18288 h 18288"/>
              <a:gd name="connsiteX12" fmla="*/ 0 w 4243588"/>
              <a:gd name="connsiteY12" fmla="*/ 0 h 18288"/>
              <a:gd name="connsiteX0" fmla="*/ 0 w 4243588"/>
              <a:gd name="connsiteY0" fmla="*/ 0 h 18288"/>
              <a:gd name="connsiteX1" fmla="*/ 763845 w 4243588"/>
              <a:gd name="connsiteY1" fmla="*/ 0 h 18288"/>
              <a:gd name="connsiteX2" fmla="*/ 1485256 w 4243588"/>
              <a:gd name="connsiteY2" fmla="*/ 0 h 18288"/>
              <a:gd name="connsiteX3" fmla="*/ 2249101 w 4243588"/>
              <a:gd name="connsiteY3" fmla="*/ 0 h 18288"/>
              <a:gd name="connsiteX4" fmla="*/ 3097818 w 4243588"/>
              <a:gd name="connsiteY4" fmla="*/ 0 h 18288"/>
              <a:gd name="connsiteX5" fmla="*/ 4243588 w 4243588"/>
              <a:gd name="connsiteY5" fmla="*/ 0 h 18288"/>
              <a:gd name="connsiteX6" fmla="*/ 4243588 w 4243588"/>
              <a:gd name="connsiteY6" fmla="*/ 18288 h 18288"/>
              <a:gd name="connsiteX7" fmla="*/ 3394870 w 4243588"/>
              <a:gd name="connsiteY7" fmla="*/ 18288 h 18288"/>
              <a:gd name="connsiteX8" fmla="*/ 2461281 w 4243588"/>
              <a:gd name="connsiteY8" fmla="*/ 18288 h 18288"/>
              <a:gd name="connsiteX9" fmla="*/ 1739870 w 4243588"/>
              <a:gd name="connsiteY9" fmla="*/ 18288 h 18288"/>
              <a:gd name="connsiteX10" fmla="*/ 806281 w 4243588"/>
              <a:gd name="connsiteY10" fmla="*/ 18288 h 18288"/>
              <a:gd name="connsiteX11" fmla="*/ 0 w 4243588"/>
              <a:gd name="connsiteY11" fmla="*/ 18288 h 18288"/>
              <a:gd name="connsiteX12" fmla="*/ 0 w 4243588"/>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43588" h="18288" fill="none" extrusionOk="0">
                <a:moveTo>
                  <a:pt x="0" y="0"/>
                </a:moveTo>
                <a:cubicBezTo>
                  <a:pt x="306697" y="43241"/>
                  <a:pt x="551732" y="8422"/>
                  <a:pt x="848717" y="0"/>
                </a:cubicBezTo>
                <a:cubicBezTo>
                  <a:pt x="1156223" y="-18864"/>
                  <a:pt x="1352570" y="-3570"/>
                  <a:pt x="1697434" y="0"/>
                </a:cubicBezTo>
                <a:cubicBezTo>
                  <a:pt x="2029322" y="-37726"/>
                  <a:pt x="2272636" y="-65788"/>
                  <a:pt x="2546153" y="0"/>
                </a:cubicBezTo>
                <a:cubicBezTo>
                  <a:pt x="2827390" y="5275"/>
                  <a:pt x="2934485" y="-20457"/>
                  <a:pt x="3309998" y="0"/>
                </a:cubicBezTo>
                <a:cubicBezTo>
                  <a:pt x="3664353" y="33318"/>
                  <a:pt x="3997181" y="-65666"/>
                  <a:pt x="4243588" y="0"/>
                </a:cubicBezTo>
                <a:cubicBezTo>
                  <a:pt x="4243115" y="5955"/>
                  <a:pt x="4244354" y="12005"/>
                  <a:pt x="4243588" y="18288"/>
                </a:cubicBezTo>
                <a:cubicBezTo>
                  <a:pt x="3923505" y="2849"/>
                  <a:pt x="3825842" y="7260"/>
                  <a:pt x="3479742" y="18288"/>
                </a:cubicBezTo>
                <a:cubicBezTo>
                  <a:pt x="3122286" y="7078"/>
                  <a:pt x="3105726" y="33371"/>
                  <a:pt x="2758332" y="18288"/>
                </a:cubicBezTo>
                <a:cubicBezTo>
                  <a:pt x="2430797" y="-10726"/>
                  <a:pt x="2288338" y="26268"/>
                  <a:pt x="1909614" y="18288"/>
                </a:cubicBezTo>
                <a:cubicBezTo>
                  <a:pt x="1550083" y="-38614"/>
                  <a:pt x="1312198" y="3138"/>
                  <a:pt x="1145769" y="18288"/>
                </a:cubicBezTo>
                <a:cubicBezTo>
                  <a:pt x="1000456" y="-37518"/>
                  <a:pt x="278835" y="52567"/>
                  <a:pt x="0" y="18288"/>
                </a:cubicBezTo>
                <a:cubicBezTo>
                  <a:pt x="-806" y="11055"/>
                  <a:pt x="-230" y="4171"/>
                  <a:pt x="0" y="0"/>
                </a:cubicBezTo>
                <a:close/>
              </a:path>
              <a:path w="4243588" h="18288" stroke="0" extrusionOk="0">
                <a:moveTo>
                  <a:pt x="0" y="0"/>
                </a:moveTo>
                <a:cubicBezTo>
                  <a:pt x="312159" y="-42188"/>
                  <a:pt x="542563" y="-45246"/>
                  <a:pt x="763845" y="0"/>
                </a:cubicBezTo>
                <a:cubicBezTo>
                  <a:pt x="996393" y="55284"/>
                  <a:pt x="1269962" y="27142"/>
                  <a:pt x="1485256" y="0"/>
                </a:cubicBezTo>
                <a:cubicBezTo>
                  <a:pt x="1781181" y="5311"/>
                  <a:pt x="2011817" y="45090"/>
                  <a:pt x="2249101" y="0"/>
                </a:cubicBezTo>
                <a:cubicBezTo>
                  <a:pt x="2485468" y="-28036"/>
                  <a:pt x="2908384" y="-15797"/>
                  <a:pt x="3097818" y="0"/>
                </a:cubicBezTo>
                <a:cubicBezTo>
                  <a:pt x="3333179" y="67745"/>
                  <a:pt x="3871545" y="-48099"/>
                  <a:pt x="4243588" y="0"/>
                </a:cubicBezTo>
                <a:cubicBezTo>
                  <a:pt x="4242171" y="7348"/>
                  <a:pt x="4242784" y="12508"/>
                  <a:pt x="4243588" y="18288"/>
                </a:cubicBezTo>
                <a:cubicBezTo>
                  <a:pt x="4002916" y="-84158"/>
                  <a:pt x="3685087" y="44169"/>
                  <a:pt x="3394870" y="18288"/>
                </a:cubicBezTo>
                <a:cubicBezTo>
                  <a:pt x="3132730" y="13000"/>
                  <a:pt x="2866336" y="6731"/>
                  <a:pt x="2461281" y="18288"/>
                </a:cubicBezTo>
                <a:cubicBezTo>
                  <a:pt x="2050607" y="35730"/>
                  <a:pt x="1948095" y="-5442"/>
                  <a:pt x="1739870" y="18288"/>
                </a:cubicBezTo>
                <a:cubicBezTo>
                  <a:pt x="1567251" y="31492"/>
                  <a:pt x="1237381" y="11100"/>
                  <a:pt x="806281" y="18288"/>
                </a:cubicBezTo>
                <a:cubicBezTo>
                  <a:pt x="373360" y="50944"/>
                  <a:pt x="169951" y="-27573"/>
                  <a:pt x="0" y="18288"/>
                </a:cubicBezTo>
                <a:cubicBezTo>
                  <a:pt x="317" y="10004"/>
                  <a:pt x="664" y="7798"/>
                  <a:pt x="0" y="0"/>
                </a:cubicBezTo>
                <a:close/>
              </a:path>
              <a:path w="4243588" h="18288" fill="none" stroke="0" extrusionOk="0">
                <a:moveTo>
                  <a:pt x="0" y="0"/>
                </a:moveTo>
                <a:cubicBezTo>
                  <a:pt x="303475" y="50436"/>
                  <a:pt x="511950" y="-46200"/>
                  <a:pt x="848717" y="0"/>
                </a:cubicBezTo>
                <a:cubicBezTo>
                  <a:pt x="1102613" y="3120"/>
                  <a:pt x="1319400" y="22206"/>
                  <a:pt x="1697434" y="0"/>
                </a:cubicBezTo>
                <a:cubicBezTo>
                  <a:pt x="2059197" y="-12701"/>
                  <a:pt x="2232807" y="-6840"/>
                  <a:pt x="2546153" y="0"/>
                </a:cubicBezTo>
                <a:cubicBezTo>
                  <a:pt x="2839331" y="30574"/>
                  <a:pt x="2973200" y="-13337"/>
                  <a:pt x="3309998" y="0"/>
                </a:cubicBezTo>
                <a:cubicBezTo>
                  <a:pt x="3716570" y="48512"/>
                  <a:pt x="4005047" y="-45875"/>
                  <a:pt x="4243588" y="0"/>
                </a:cubicBezTo>
                <a:cubicBezTo>
                  <a:pt x="4243606" y="4686"/>
                  <a:pt x="4243858" y="13316"/>
                  <a:pt x="4243588" y="18288"/>
                </a:cubicBezTo>
                <a:cubicBezTo>
                  <a:pt x="3951904" y="21824"/>
                  <a:pt x="3811725" y="17638"/>
                  <a:pt x="3479742" y="18288"/>
                </a:cubicBezTo>
                <a:cubicBezTo>
                  <a:pt x="3122711" y="7893"/>
                  <a:pt x="3109361" y="33089"/>
                  <a:pt x="2758332" y="18288"/>
                </a:cubicBezTo>
                <a:cubicBezTo>
                  <a:pt x="2410638" y="-3277"/>
                  <a:pt x="2275686" y="49361"/>
                  <a:pt x="1909614" y="18288"/>
                </a:cubicBezTo>
                <a:cubicBezTo>
                  <a:pt x="1528877" y="-60028"/>
                  <a:pt x="1345555" y="-10839"/>
                  <a:pt x="1145769" y="18288"/>
                </a:cubicBezTo>
                <a:cubicBezTo>
                  <a:pt x="1050279" y="80007"/>
                  <a:pt x="294109" y="28601"/>
                  <a:pt x="0" y="18288"/>
                </a:cubicBezTo>
                <a:cubicBezTo>
                  <a:pt x="-311" y="10987"/>
                  <a:pt x="-733" y="466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1920EEF2-A3A8-483C-914F-EF162B05764E}"/>
              </a:ext>
            </a:extLst>
          </p:cNvPr>
          <p:cNvSpPr>
            <a:spLocks noGrp="1"/>
          </p:cNvSpPr>
          <p:nvPr>
            <p:ph idx="1"/>
          </p:nvPr>
        </p:nvSpPr>
        <p:spPr>
          <a:xfrm>
            <a:off x="640080" y="2706624"/>
            <a:ext cx="6894576" cy="3483864"/>
          </a:xfrm>
        </p:spPr>
        <p:txBody>
          <a:bodyPr>
            <a:normAutofit/>
          </a:bodyPr>
          <a:lstStyle/>
          <a:p>
            <a:pPr marL="0" indent="0">
              <a:buNone/>
            </a:pPr>
            <a:endParaRPr lang="da-DK" sz="2267" dirty="0"/>
          </a:p>
          <a:p>
            <a:endParaRPr lang="da-DK" sz="2267" dirty="0"/>
          </a:p>
          <a:p>
            <a:endParaRPr lang="da-DK" sz="1600" dirty="0"/>
          </a:p>
          <a:p>
            <a:pPr algn="ctr"/>
            <a:endParaRPr lang="da-DK" sz="1600" dirty="0"/>
          </a:p>
          <a:p>
            <a:pPr algn="ctr"/>
            <a:endParaRPr lang="da-DK" sz="1600" dirty="0"/>
          </a:p>
          <a:p>
            <a:pPr marL="0" indent="0" algn="ctr">
              <a:buNone/>
            </a:pPr>
            <a:endParaRPr lang="da-DK" sz="2400" dirty="0"/>
          </a:p>
          <a:p>
            <a:pPr marL="0" indent="0" algn="ctr">
              <a:buNone/>
            </a:pPr>
            <a:r>
              <a:rPr lang="da-DK" sz="2400" dirty="0"/>
              <a:t>København 11-5 2022</a:t>
            </a:r>
          </a:p>
        </p:txBody>
      </p:sp>
      <p:pic>
        <p:nvPicPr>
          <p:cNvPr id="11" name="Billede 10">
            <a:extLst>
              <a:ext uri="{FF2B5EF4-FFF2-40B4-BE49-F238E27FC236}">
                <a16:creationId xmlns:a16="http://schemas.microsoft.com/office/drawing/2014/main" id="{8EB209D4-BCB3-4B21-8202-7F279A0B884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584710" y="329184"/>
            <a:ext cx="2572476" cy="3429969"/>
          </a:xfrm>
          <a:prstGeom prst="rect">
            <a:avLst/>
          </a:prstGeom>
        </p:spPr>
      </p:pic>
      <p:pic>
        <p:nvPicPr>
          <p:cNvPr id="9" name="Picture 2" descr="Billedresultat for Generation Alpha">
            <a:extLst>
              <a:ext uri="{FF2B5EF4-FFF2-40B4-BE49-F238E27FC236}">
                <a16:creationId xmlns:a16="http://schemas.microsoft.com/office/drawing/2014/main" id="{0392503E-3709-D11A-FB43-FDBBFD6DE38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8120787" y="4079192"/>
            <a:ext cx="3482035" cy="217627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a:extLst>
              <a:ext uri="{FF2B5EF4-FFF2-40B4-BE49-F238E27FC236}">
                <a16:creationId xmlns:a16="http://schemas.microsoft.com/office/drawing/2014/main" id="{66FD0F92-B831-4166-9822-333A05C3873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37848" y="6002080"/>
            <a:ext cx="1111624" cy="647560"/>
          </a:xfrm>
          <a:prstGeom prst="rect">
            <a:avLst/>
          </a:prstGeom>
        </p:spPr>
      </p:pic>
    </p:spTree>
    <p:extLst>
      <p:ext uri="{BB962C8B-B14F-4D97-AF65-F5344CB8AC3E}">
        <p14:creationId xmlns:p14="http://schemas.microsoft.com/office/powerpoint/2010/main" val="26799971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sk">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B83EFDFF0C3C46ABFB0DB9E87387D2" ma:contentTypeVersion="14" ma:contentTypeDescription="Opret et nyt dokument." ma:contentTypeScope="" ma:versionID="81e05a75a655e0a93e8646111f0e9ea0">
  <xsd:schema xmlns:xsd="http://www.w3.org/2001/XMLSchema" xmlns:xs="http://www.w3.org/2001/XMLSchema" xmlns:p="http://schemas.microsoft.com/office/2006/metadata/properties" xmlns:ns3="d17c004b-574c-421e-8fca-0313e885d93d" xmlns:ns4="9fcb93f7-e83a-4087-99e3-38ddfe32080b" targetNamespace="http://schemas.microsoft.com/office/2006/metadata/properties" ma:root="true" ma:fieldsID="2c6ef60f5972fd43439098e7c20c598b" ns3:_="" ns4:_="">
    <xsd:import namespace="d17c004b-574c-421e-8fca-0313e885d93d"/>
    <xsd:import namespace="9fcb93f7-e83a-4087-99e3-38ddfe32080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004b-574c-421e-8fca-0313e885d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cb93f7-e83a-4087-99e3-38ddfe32080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C0C80-7B45-4465-83A1-A1AC183FF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c004b-574c-421e-8fca-0313e885d93d"/>
    <ds:schemaRef ds:uri="9fcb93f7-e83a-4087-99e3-38ddfe3208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E01F66-DCE8-43EC-86C9-E0E52A89387A}">
  <ds:schemaRefs>
    <ds:schemaRef ds:uri="http://purl.org/dc/elements/1.1/"/>
    <ds:schemaRef ds:uri="http://schemas.microsoft.com/office/2006/metadata/properties"/>
    <ds:schemaRef ds:uri="9fcb93f7-e83a-4087-99e3-38ddfe32080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17c004b-574c-421e-8fca-0313e885d93d"/>
    <ds:schemaRef ds:uri="http://www.w3.org/XML/1998/namespace"/>
    <ds:schemaRef ds:uri="http://purl.org/dc/dcmitype/"/>
  </ds:schemaRefs>
</ds:datastoreItem>
</file>

<file path=customXml/itemProps3.xml><?xml version="1.0" encoding="utf-8"?>
<ds:datastoreItem xmlns:ds="http://schemas.openxmlformats.org/officeDocument/2006/customXml" ds:itemID="{62680EAA-C446-4519-AE85-7D60AC70D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2204</TotalTime>
  <Words>3516</Words>
  <Application>Microsoft Office PowerPoint</Application>
  <PresentationFormat>Widescreen</PresentationFormat>
  <Paragraphs>434</Paragraphs>
  <Slides>66</Slides>
  <Notes>15</Notes>
  <HiddenSlides>0</HiddenSlides>
  <MMClips>0</MMClips>
  <ScaleCrop>false</ScaleCrop>
  <HeadingPairs>
    <vt:vector size="6" baseType="variant">
      <vt:variant>
        <vt:lpstr>Benyttede skrifttyper</vt:lpstr>
      </vt:variant>
      <vt:variant>
        <vt:i4>12</vt:i4>
      </vt:variant>
      <vt:variant>
        <vt:lpstr>Tema</vt:lpstr>
      </vt:variant>
      <vt:variant>
        <vt:i4>4</vt:i4>
      </vt:variant>
      <vt:variant>
        <vt:lpstr>Slidetitler</vt:lpstr>
      </vt:variant>
      <vt:variant>
        <vt:i4>66</vt:i4>
      </vt:variant>
    </vt:vector>
  </HeadingPairs>
  <TitlesOfParts>
    <vt:vector size="82" baseType="lpstr">
      <vt:lpstr>Arial</vt:lpstr>
      <vt:lpstr>Calibri</vt:lpstr>
      <vt:lpstr>Calibri Light</vt:lpstr>
      <vt:lpstr>Century Gothic</vt:lpstr>
      <vt:lpstr>Gill Sans MT</vt:lpstr>
      <vt:lpstr>Linux Libertine</vt:lpstr>
      <vt:lpstr>Times New Roman</vt:lpstr>
      <vt:lpstr>Tw Cen MT</vt:lpstr>
      <vt:lpstr>Tw Cen MT Condensed</vt:lpstr>
      <vt:lpstr>Verdana</vt:lpstr>
      <vt:lpstr>Wingdings</vt:lpstr>
      <vt:lpstr>Wingdings 3</vt:lpstr>
      <vt:lpstr>Visk</vt:lpstr>
      <vt:lpstr>Office-tema</vt:lpstr>
      <vt:lpstr>Office Theme</vt:lpstr>
      <vt:lpstr>Integral</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”…Der sker hele tiden noget. Det gør der bare…..og alle forventer bare noget – spørgsmålet er bare hvad…”   - nogle få perspektiver på Generation Alpha,  intentionel funktionel systematik og klubbens potentialer   </vt:lpstr>
      <vt:lpstr>Generation Alpha? – Hvad snakker vi om?  </vt:lpstr>
      <vt:lpstr>Hvor er ”utæthederne”?</vt:lpstr>
      <vt:lpstr>Alvorlig sjov, tryghed og progression er fundamentet for etablering og udvikling af fritidstilbud, som børn og unge vælger skal være en del af deres børne- og ungdomsliv…. </vt:lpstr>
      <vt:lpstr>Er der sket en ændring i børn  og unges relationelle færdigheder – og har det betydning for i hvilket omfang de finder klubben attraktiv? </vt:lpstr>
      <vt:lpstr>PowerPoint-præsentation</vt:lpstr>
      <vt:lpstr>Tilstedeværelse……</vt:lpstr>
      <vt:lpstr>”Tiltideværelse” er rammevilkår…..</vt:lpstr>
      <vt:lpstr>Legemestrene og kulturbærerne er forsvundet…Eller findes de I klubben?</vt:lpstr>
      <vt:lpstr>Der er stadig brug for legemestrene…..</vt:lpstr>
      <vt:lpstr>Der er behov for, at de voksne er på banen – voksne som ”skubber” - voksne som ”krammer” – voksne med ”taleret”….</vt:lpstr>
      <vt:lpstr>PowerPoint-præsentation</vt:lpstr>
      <vt:lpstr>”…Der sker hele tiden noget – det gør det bare…” eskalerende acceleration er et livsvilkår….</vt:lpstr>
      <vt:lpstr>”….De vil hellere agere passivt end træde ved siden af…!”</vt:lpstr>
      <vt:lpstr>Alle forventer noget – spørgsmålet er bare hvad?</vt:lpstr>
      <vt:lpstr>”Hvis bedre er muligt, er godt nok ikke godt nok” –  om små ord med stor betydning</vt:lpstr>
      <vt:lpstr>“…I gamle dage var regler rundt om unge som man kunne støde sig på…… – i dag er der idealer over unge som man risikerer at blive syg af , hvis man tror at idealerne skal realiseres…”(Christian Hjortkjær)….</vt:lpstr>
      <vt:lpstr>En voksende andel af unge har det ikke godt! ( Tal er fra ”Den nationale sundhedsprofil 2021”)</vt:lpstr>
      <vt:lpstr>Tegn på ensomhed i aldersgruppen 16-24 ÅR</vt:lpstr>
      <vt:lpstr>Og de udfordringer skal man så med håndtere venner der er lige så usikre og famlende som en selv…….</vt:lpstr>
      <vt:lpstr>Eller med nogle af disse orakler </vt:lpstr>
      <vt:lpstr>Der er stor efterspørgsel på voksne der “blander sig”……</vt:lpstr>
      <vt:lpstr>Snakker I nogensinde med jeres forældre om sociale medier? </vt:lpstr>
      <vt:lpstr>Er forældre ofte nysgerrige?  Ikke hvis du spørger deres børn…</vt:lpstr>
      <vt:lpstr>I en tid med en  tendens til øget psykologisering giver det god mening at vi bliver bedre til proaktivt at indlede samtaler…..</vt:lpstr>
      <vt:lpstr>”…Jeg er sindsygt overrasket over hvor parate vores medlemmer er til at snakke…men det er ALTID mig der tager initiativet…”(Klubmedarbejder, Roskilde Midt)   </vt:lpstr>
      <vt:lpstr>Og der er stor efterspørgsel på nysgerrige voksne! – både hos medlemmer og forældre…..</vt:lpstr>
      <vt:lpstr>PowerPoint-præsentation</vt:lpstr>
      <vt:lpstr>PowerPoint-præsentation</vt:lpstr>
      <vt:lpstr>Vi skal være ambitiøse på det analoge fællesskabs vegne - og mulighederne der ligger i at være ”legemestre” og ”kulturbærere”…..</vt:lpstr>
      <vt:lpstr>Og så er det vigtigt at vi er ”afslappede”…..</vt:lpstr>
      <vt:lpstr>I gamle dage handlede oprør om at gøre op med regler, som “alle” kunne se var urimelige!  Måske handler “oprør” idag  om systematisk – med afsæt i fælles erfaringer– at skabe  rum for fælles refleksion, hvor vi giver unge mulighed for, at stoppe op og tænke over hvad der egentligt er vigtigt for dem….. Er det klubbens opgave?</vt:lpstr>
      <vt:lpstr>Spørg!  Systematisk nysgerrighed rummer et stort potentiale!  Og det er sjældent medlemmerne, der starter samtalen…</vt:lpstr>
      <vt:lpstr>ALLE skuffer over tid…..</vt:lpstr>
      <vt:lpstr> Tak for i dag…</vt:lpstr>
      <vt:lpstr>PowerPoint-præsentation</vt:lpstr>
      <vt:lpstr>Er der noget vi risikerer at miste med vidensforskydningerne?</vt:lpstr>
      <vt:lpstr>Fritids- og ungdomspædagogikkens “chock”Nr. 1- 2001</vt:lpstr>
      <vt:lpstr>Fritidspædagogikkens ”Chok” nr. 2</vt:lpstr>
      <vt:lpstr>Pædagogik: Fra underholdende legende fritid til potentiale for bedre læring</vt:lpstr>
      <vt:lpstr>”Kongevejen for skandinavisk pædagogik” </vt:lpstr>
      <vt:lpstr>PowerPoint-præsentation</vt:lpstr>
      <vt:lpstr>Nogle konsekvenser</vt:lpstr>
      <vt:lpstr>PowerPoint-præsentation</vt:lpstr>
      <vt:lpstr>Følsomme fællesskaber</vt:lpstr>
      <vt:lpstr>Følsomme fællesskaber</vt:lpstr>
      <vt:lpstr>Fællesskab – et ord, et begreb et buzzword</vt:lpstr>
      <vt:lpstr>Ordet ”fællesskab” forbindes med noget positivt</vt:lpstr>
      <vt:lpstr>PowerPoint-præsentation</vt:lpstr>
      <vt:lpstr>Fra venstre….</vt:lpstr>
      <vt:lpstr>Til enhedslisten….. </vt:lpstr>
      <vt:lpstr>Fællesskab som analytisk begreb</vt:lpstr>
      <vt:lpstr>Tilhørstomhed og tilhørstrussel</vt:lpstr>
      <vt:lpstr>Det mobbende vi ...i følsomme fællesskaber</vt:lpstr>
      <vt:lpstr>Vidensbyrd – herlufsholm </vt:lpstr>
      <vt:lpstr>PowerPoint-præsentation</vt:lpstr>
      <vt:lpstr>Kampen om sandheden på herlufsholm</vt:lpstr>
      <vt:lpstr>Værdiarbejde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Toke Agerschou</dc:creator>
  <cp:lastModifiedBy>Benedicte Bernstorff Jakobsen (BSBJ)</cp:lastModifiedBy>
  <cp:revision>6</cp:revision>
  <dcterms:created xsi:type="dcterms:W3CDTF">2019-03-26T08:17:01Z</dcterms:created>
  <dcterms:modified xsi:type="dcterms:W3CDTF">2022-06-14T14:40:46Z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0x0101003CB83EFDFF0C3C46ABFB0DB9E87387D2</vt:lpwstr>
  </property>
</Properties>
</file>